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88" r:id="rId5"/>
    <p:sldId id="386" r:id="rId6"/>
    <p:sldId id="377" r:id="rId7"/>
    <p:sldId id="378" r:id="rId8"/>
    <p:sldId id="379" r:id="rId9"/>
    <p:sldId id="380" r:id="rId10"/>
    <p:sldId id="392" r:id="rId11"/>
    <p:sldId id="387" r:id="rId12"/>
    <p:sldId id="382" r:id="rId13"/>
    <p:sldId id="383" r:id="rId14"/>
    <p:sldId id="391" r:id="rId15"/>
    <p:sldId id="39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BB"/>
    <a:srgbClr val="BB1122"/>
    <a:srgbClr val="884499"/>
    <a:srgbClr val="EE4422"/>
    <a:srgbClr val="CC3388"/>
    <a:srgbClr val="44BBBB"/>
    <a:srgbClr val="55A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927" autoAdjust="0"/>
  </p:normalViewPr>
  <p:slideViewPr>
    <p:cSldViewPr snapToGrid="0">
      <p:cViewPr varScale="1">
        <p:scale>
          <a:sx n="34" d="100"/>
          <a:sy n="34" d="100"/>
        </p:scale>
        <p:origin x="1517"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79C953-077F-4446-AA82-245102517886}" type="datetimeFigureOut">
              <a:rPr lang="en-GB" smtClean="0"/>
              <a:t>11/03/2021</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4FB6FFC-C5F7-4787-8B0D-44D60B867D80}" type="slidenum">
              <a:rPr lang="en-GB" smtClean="0"/>
              <a:t>‹#›</a:t>
            </a:fld>
            <a:endParaRPr lang="en-GB" dirty="0"/>
          </a:p>
        </p:txBody>
      </p:sp>
    </p:spTree>
    <p:extLst>
      <p:ext uri="{BB962C8B-B14F-4D97-AF65-F5344CB8AC3E}">
        <p14:creationId xmlns:p14="http://schemas.microsoft.com/office/powerpoint/2010/main" val="412389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80E6A6-BAE1-4D57-9356-F0C546B517F6}" type="datetimeFigureOut">
              <a:rPr lang="en-GB" smtClean="0"/>
              <a:t>11/03/2021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9AFED6-F271-440E-BCBE-A3A68BD366F1}" type="slidenum">
              <a:rPr lang="en-GB" smtClean="0"/>
              <a:t>‹#›</a:t>
            </a:fld>
            <a:endParaRPr lang="en-GB" dirty="0"/>
          </a:p>
        </p:txBody>
      </p:sp>
    </p:spTree>
    <p:extLst>
      <p:ext uri="{BB962C8B-B14F-4D97-AF65-F5344CB8AC3E}">
        <p14:creationId xmlns:p14="http://schemas.microsoft.com/office/powerpoint/2010/main" val="270225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1</a:t>
            </a:fld>
            <a:endParaRPr lang="en-GB" dirty="0"/>
          </a:p>
        </p:txBody>
      </p:sp>
    </p:spTree>
    <p:extLst>
      <p:ext uri="{BB962C8B-B14F-4D97-AF65-F5344CB8AC3E}">
        <p14:creationId xmlns:p14="http://schemas.microsoft.com/office/powerpoint/2010/main" val="136761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 players for their</a:t>
            </a:r>
            <a:r>
              <a:rPr lang="en-GB" sz="1200" kern="1200" baseline="0" dirty="0" smtClean="0">
                <a:solidFill>
                  <a:schemeClr val="tx1"/>
                </a:solidFill>
                <a:effectLst/>
                <a:latin typeface="+mn-lt"/>
                <a:ea typeface="+mn-ea"/>
                <a:cs typeface="+mn-cs"/>
              </a:rPr>
              <a:t> time and input.</a:t>
            </a:r>
          </a:p>
          <a:p>
            <a:r>
              <a:rPr lang="en-GB" sz="1200" kern="1200" baseline="0" dirty="0" smtClean="0">
                <a:solidFill>
                  <a:schemeClr val="tx1"/>
                </a:solidFill>
                <a:effectLst/>
                <a:latin typeface="+mn-lt"/>
                <a:ea typeface="+mn-ea"/>
                <a:cs typeface="+mn-cs"/>
              </a:rPr>
              <a:t>Encourage them to complete their actions and notice their results.</a:t>
            </a:r>
          </a:p>
          <a:p>
            <a:r>
              <a:rPr lang="en-GB" sz="1200" kern="1200" baseline="0" dirty="0" smtClean="0">
                <a:solidFill>
                  <a:schemeClr val="tx1"/>
                </a:solidFill>
                <a:effectLst/>
                <a:latin typeface="+mn-lt"/>
                <a:ea typeface="+mn-ea"/>
                <a:cs typeface="+mn-cs"/>
              </a:rPr>
              <a:t>Let them know what follow-up you will be doing.</a:t>
            </a:r>
          </a:p>
          <a:p>
            <a:r>
              <a:rPr lang="en-GB" sz="1200" kern="1200" baseline="0" dirty="0" smtClean="0">
                <a:solidFill>
                  <a:schemeClr val="tx1"/>
                </a:solidFill>
                <a:effectLst/>
                <a:latin typeface="+mn-lt"/>
                <a:ea typeface="+mn-ea"/>
                <a:cs typeface="+mn-cs"/>
              </a:rPr>
              <a:t>Check for outstanding questions.</a:t>
            </a:r>
          </a:p>
          <a:p>
            <a:r>
              <a:rPr lang="en-GB" sz="1200" kern="1200" baseline="0" dirty="0" smtClean="0">
                <a:solidFill>
                  <a:schemeClr val="tx1"/>
                </a:solidFill>
                <a:effectLst/>
                <a:latin typeface="+mn-lt"/>
                <a:ea typeface="+mn-ea"/>
                <a:cs typeface="+mn-cs"/>
              </a:rPr>
              <a:t>Players complete evaluation forms (if applicable).</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10</a:t>
            </a:fld>
            <a:endParaRPr lang="en-GB" dirty="0"/>
          </a:p>
        </p:txBody>
      </p:sp>
    </p:spTree>
    <p:extLst>
      <p:ext uri="{BB962C8B-B14F-4D97-AF65-F5344CB8AC3E}">
        <p14:creationId xmlns:p14="http://schemas.microsoft.com/office/powerpoint/2010/main" val="267547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a:t>
            </a:fld>
            <a:endParaRPr lang="en-GB" dirty="0"/>
          </a:p>
        </p:txBody>
      </p:sp>
    </p:spTree>
    <p:extLst>
      <p:ext uri="{BB962C8B-B14F-4D97-AF65-F5344CB8AC3E}">
        <p14:creationId xmlns:p14="http://schemas.microsoft.com/office/powerpoint/2010/main" val="124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t>
            </a:r>
            <a:r>
              <a:rPr lang="en-GB" baseline="0" dirty="0" smtClean="0"/>
              <a:t>players to make any final updates to their Action Planner. </a:t>
            </a:r>
          </a:p>
          <a:p>
            <a:r>
              <a:rPr lang="en-GB" baseline="0" dirty="0" smtClean="0"/>
              <a:t>Allow a couple of minutes for this, giving you time to catch a breath.</a:t>
            </a:r>
          </a:p>
          <a:p>
            <a:r>
              <a:rPr lang="en-GB" baseline="0" dirty="0" smtClean="0"/>
              <a:t>If time allows, this is a good opportunity to offer players a quick comfort break.</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a:t>
            </a:fld>
            <a:endParaRPr lang="en-GB" dirty="0"/>
          </a:p>
        </p:txBody>
      </p:sp>
    </p:spTree>
    <p:extLst>
      <p:ext uri="{BB962C8B-B14F-4D97-AF65-F5344CB8AC3E}">
        <p14:creationId xmlns:p14="http://schemas.microsoft.com/office/powerpoint/2010/main" val="329536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Ask some general questions to get some sharing.  </a:t>
            </a:r>
          </a:p>
          <a:p>
            <a:r>
              <a:rPr lang="en-GB" sz="1200" kern="1200" dirty="0" smtClean="0">
                <a:solidFill>
                  <a:schemeClr val="tx1"/>
                </a:solidFill>
                <a:effectLst/>
                <a:latin typeface="+mn-lt"/>
                <a:ea typeface="+mn-ea"/>
                <a:cs typeface="+mn-cs"/>
              </a:rPr>
              <a:t>Examples of wide open questions are: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did you find it?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notice playing the game?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4</a:t>
            </a:fld>
            <a:endParaRPr lang="en-GB" dirty="0"/>
          </a:p>
        </p:txBody>
      </p:sp>
    </p:spTree>
    <p:extLst>
      <p:ext uri="{BB962C8B-B14F-4D97-AF65-F5344CB8AC3E}">
        <p14:creationId xmlns:p14="http://schemas.microsoft.com/office/powerpoint/2010/main" val="57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required confirm the answers to the Fact or Fiction cards.  </a:t>
            </a:r>
          </a:p>
        </p:txBody>
      </p:sp>
      <p:sp>
        <p:nvSpPr>
          <p:cNvPr id="4" name="Slide Number Placeholder 3"/>
          <p:cNvSpPr>
            <a:spLocks noGrp="1"/>
          </p:cNvSpPr>
          <p:nvPr>
            <p:ph type="sldNum" sz="quarter" idx="10"/>
          </p:nvPr>
        </p:nvSpPr>
        <p:spPr/>
        <p:txBody>
          <a:bodyPr/>
          <a:lstStyle/>
          <a:p>
            <a:fld id="{27635F2D-F00F-4A2B-AB71-884E2A76280F}" type="slidenum">
              <a:rPr lang="en-GB" smtClean="0"/>
              <a:t>5</a:t>
            </a:fld>
            <a:endParaRPr lang="en-GB" dirty="0"/>
          </a:p>
        </p:txBody>
      </p:sp>
    </p:spTree>
    <p:extLst>
      <p:ext uri="{BB962C8B-B14F-4D97-AF65-F5344CB8AC3E}">
        <p14:creationId xmlns:p14="http://schemas.microsoft.com/office/powerpoint/2010/main" val="128098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Facilitate a</a:t>
            </a:r>
            <a:r>
              <a:rPr lang="en-GB" sz="1200" kern="1200" baseline="0" dirty="0" smtClean="0">
                <a:solidFill>
                  <a:schemeClr val="tx1"/>
                </a:solidFill>
                <a:effectLst/>
                <a:latin typeface="+mn-lt"/>
                <a:ea typeface="+mn-ea"/>
                <a:cs typeface="+mn-cs"/>
              </a:rPr>
              <a:t> discussion</a:t>
            </a:r>
            <a:r>
              <a:rPr lang="en-GB" sz="1200" kern="1200" dirty="0" smtClean="0">
                <a:solidFill>
                  <a:schemeClr val="tx1"/>
                </a:solidFill>
                <a:effectLst/>
                <a:latin typeface="+mn-lt"/>
                <a:ea typeface="+mn-ea"/>
                <a:cs typeface="+mn-cs"/>
              </a:rPr>
              <a:t> to consolidate learning.  </a:t>
            </a:r>
          </a:p>
          <a:p>
            <a:r>
              <a:rPr lang="en-GB" sz="1200" kern="1200" dirty="0" smtClean="0">
                <a:solidFill>
                  <a:schemeClr val="tx1"/>
                </a:solidFill>
                <a:effectLst/>
                <a:latin typeface="+mn-lt"/>
                <a:ea typeface="+mn-ea"/>
                <a:cs typeface="+mn-cs"/>
              </a:rPr>
              <a:t>The following questions are examples for you. </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learn from someone else in your group?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surprised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reassured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was your most helpful learning?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other thoughts or questions?</a:t>
            </a: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Players might also want to discuss their responses to some of the Resilience Builders, Support a Colleague or Resilience Consultants cards.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It’s ok that players might disagree about a card’s content, its purpose or a solution to its question.  </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6</a:t>
            </a:fld>
            <a:endParaRPr lang="en-GB" dirty="0"/>
          </a:p>
        </p:txBody>
      </p:sp>
    </p:spTree>
    <p:extLst>
      <p:ext uri="{BB962C8B-B14F-4D97-AF65-F5344CB8AC3E}">
        <p14:creationId xmlns:p14="http://schemas.microsoft.com/office/powerpoint/2010/main" val="175680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Remind people of the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them to what extent they have been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7</a:t>
            </a:fld>
            <a:endParaRPr lang="en-GB" dirty="0"/>
          </a:p>
        </p:txBody>
      </p:sp>
    </p:spTree>
    <p:extLst>
      <p:ext uri="{BB962C8B-B14F-4D97-AF65-F5344CB8AC3E}">
        <p14:creationId xmlns:p14="http://schemas.microsoft.com/office/powerpoint/2010/main" val="323680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8</a:t>
            </a:fld>
            <a:endParaRPr lang="en-GB" dirty="0"/>
          </a:p>
        </p:txBody>
      </p:sp>
    </p:spTree>
    <p:extLst>
      <p:ext uri="{BB962C8B-B14F-4D97-AF65-F5344CB8AC3E}">
        <p14:creationId xmlns:p14="http://schemas.microsoft.com/office/powerpoint/2010/main" val="347609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Remind</a:t>
            </a:r>
            <a:r>
              <a:rPr lang="en-GB" sz="1200" kern="1200" baseline="0" dirty="0" smtClean="0">
                <a:solidFill>
                  <a:schemeClr val="tx1"/>
                </a:solidFill>
                <a:effectLst/>
                <a:latin typeface="+mn-lt"/>
                <a:ea typeface="+mn-ea"/>
                <a:cs typeface="+mn-cs"/>
              </a:rPr>
              <a:t> players that t</a:t>
            </a:r>
            <a:r>
              <a:rPr lang="en-GB" sz="1200" kern="1200" dirty="0" smtClean="0">
                <a:solidFill>
                  <a:schemeClr val="tx1"/>
                </a:solidFill>
                <a:effectLst/>
                <a:latin typeface="+mn-lt"/>
                <a:ea typeface="+mn-ea"/>
                <a:cs typeface="+mn-cs"/>
              </a:rPr>
              <a:t>he true value of the game comes from implementing actions and seeing results.  </a:t>
            </a:r>
          </a:p>
          <a:p>
            <a:r>
              <a:rPr lang="en-GB" sz="1200" kern="1200" dirty="0" smtClean="0">
                <a:solidFill>
                  <a:schemeClr val="tx1"/>
                </a:solidFill>
                <a:effectLst/>
                <a:latin typeface="+mn-lt"/>
                <a:ea typeface="+mn-ea"/>
                <a:cs typeface="+mn-cs"/>
              </a:rPr>
              <a:t>Conclude by seeking a public commitment from everyone to at least one action.  </a:t>
            </a:r>
          </a:p>
          <a:p>
            <a:r>
              <a:rPr lang="en-GB" sz="1200" kern="1200" dirty="0" smtClean="0">
                <a:solidFill>
                  <a:schemeClr val="tx1"/>
                </a:solidFill>
                <a:effectLst/>
                <a:latin typeface="+mn-lt"/>
                <a:ea typeface="+mn-ea"/>
                <a:cs typeface="+mn-cs"/>
              </a:rPr>
              <a:t>One way to do this is to: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Invite one person to share one action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they finish, ask them to choose the next person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Repeat this until everyone has shared</a:t>
            </a:r>
          </a:p>
          <a:p>
            <a:pPr lvl="0"/>
            <a:r>
              <a:rPr lang="en-GB" sz="1200" kern="1200" dirty="0" smtClean="0">
                <a:solidFill>
                  <a:schemeClr val="tx1"/>
                </a:solidFill>
                <a:effectLst/>
                <a:latin typeface="+mn-lt"/>
                <a:ea typeface="+mn-ea"/>
                <a:cs typeface="+mn-cs"/>
              </a:rPr>
              <a:t>Another option is to have everyone write one action on a sheet of paper, then share them. </a:t>
            </a:r>
          </a:p>
          <a:p>
            <a:pPr lvl="0"/>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Your role as facilitator is to make sure people’s actions are specific.  Ask people to give more detail if their action is vague such as “to be more resilient” or “to communicate better.”</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9</a:t>
            </a:fld>
            <a:endParaRPr lang="en-GB" dirty="0"/>
          </a:p>
        </p:txBody>
      </p:sp>
    </p:spTree>
    <p:extLst>
      <p:ext uri="{BB962C8B-B14F-4D97-AF65-F5344CB8AC3E}">
        <p14:creationId xmlns:p14="http://schemas.microsoft.com/office/powerpoint/2010/main" val="4024260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9484"/>
          <a:stretch/>
        </p:blipFill>
        <p:spPr>
          <a:xfrm>
            <a:off x="-1" y="6136849"/>
            <a:ext cx="12192001" cy="721152"/>
          </a:xfrm>
          <a:prstGeom prst="rect">
            <a:avLst/>
          </a:prstGeom>
        </p:spPr>
      </p:pic>
      <p:sp>
        <p:nvSpPr>
          <p:cNvPr id="2" name="Title 1"/>
          <p:cNvSpPr>
            <a:spLocks noGrp="1"/>
          </p:cNvSpPr>
          <p:nvPr>
            <p:ph type="title"/>
          </p:nvPr>
        </p:nvSpPr>
        <p:spPr>
          <a:xfrm>
            <a:off x="130630" y="329270"/>
            <a:ext cx="8608018" cy="1735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30630" y="2064470"/>
            <a:ext cx="11700000" cy="4155353"/>
          </a:xfrm>
        </p:spPr>
        <p:txBody>
          <a:bodyPr/>
          <a:lstStyle>
            <a:lvl4pPr>
              <a:defRPr>
                <a:solidFill>
                  <a:srgbClr val="44BBBB"/>
                </a:solidFill>
              </a:defRPr>
            </a:lvl4pPr>
            <a:lvl5pPr>
              <a:defRPr>
                <a:solidFill>
                  <a:srgbClr val="BB112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11/03/2021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Tree>
    <p:extLst>
      <p:ext uri="{BB962C8B-B14F-4D97-AF65-F5344CB8AC3E}">
        <p14:creationId xmlns:p14="http://schemas.microsoft.com/office/powerpoint/2010/main" val="295278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1, 5, 9 .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11/03/2021</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
        <p:nvSpPr>
          <p:cNvPr id="8" name="Rectangle: Rounded Corners 7">
            <a:extLst>
              <a:ext uri="{FF2B5EF4-FFF2-40B4-BE49-F238E27FC236}">
                <a16:creationId xmlns="" xmlns:a16="http://schemas.microsoft.com/office/drawing/2014/main" id="{3F321813-F77F-45E9-89AA-95B01E2BDD6D}"/>
              </a:ext>
            </a:extLst>
          </p:cNvPr>
          <p:cNvSpPr/>
          <p:nvPr userDrawn="1"/>
        </p:nvSpPr>
        <p:spPr>
          <a:xfrm>
            <a:off x="5788058" y="2372257"/>
            <a:ext cx="5983139" cy="3338423"/>
          </a:xfrm>
          <a:prstGeom prst="roundRect">
            <a:avLst/>
          </a:prstGeom>
          <a:solidFill>
            <a:srgbClr val="CC3388"/>
          </a:solidFill>
          <a:ln w="76200">
            <a:solidFill>
              <a:srgbClr val="8844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00"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a:extLst>
              <a:ext uri="{FF2B5EF4-FFF2-40B4-BE49-F238E27FC236}">
                <a16:creationId xmlns="" xmlns:a16="http://schemas.microsoft.com/office/drawing/2014/main" id="{32209625-E62D-411B-A25C-354B65FD0A6D}"/>
              </a:ext>
            </a:extLst>
          </p:cNvPr>
          <p:cNvSpPr>
            <a:spLocks noGrp="1"/>
          </p:cNvSpPr>
          <p:nvPr>
            <p:ph sz="quarter" idx="13" hasCustomPrompt="1"/>
          </p:nvPr>
        </p:nvSpPr>
        <p:spPr>
          <a:xfrm>
            <a:off x="6669975" y="2754776"/>
            <a:ext cx="4219303" cy="2573383"/>
          </a:xfrm>
        </p:spPr>
        <p:txBody>
          <a:bodyPr/>
          <a:lstStyle>
            <a:lvl1pPr marL="0" indent="0" algn="ctr">
              <a:buNone/>
              <a:defRPr sz="16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1</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238"/>
          <a:stretch/>
        </p:blipFill>
        <p:spPr>
          <a:xfrm>
            <a:off x="280315" y="2260302"/>
            <a:ext cx="4959218" cy="3562335"/>
          </a:xfrm>
          <a:prstGeom prst="rect">
            <a:avLst/>
          </a:prstGeom>
          <a:ln>
            <a:noFill/>
          </a:ln>
          <a:effectLst>
            <a:softEdge rad="112500"/>
          </a:effectLst>
        </p:spPr>
      </p:pic>
    </p:spTree>
    <p:extLst>
      <p:ext uri="{BB962C8B-B14F-4D97-AF65-F5344CB8AC3E}">
        <p14:creationId xmlns:p14="http://schemas.microsoft.com/office/powerpoint/2010/main" val="397251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89485"/>
          <a:stretch/>
        </p:blipFill>
        <p:spPr>
          <a:xfrm>
            <a:off x="0" y="6136848"/>
            <a:ext cx="12192000" cy="721151"/>
          </a:xfrm>
          <a:prstGeom prst="rect">
            <a:avLst/>
          </a:prstGeom>
        </p:spPr>
      </p:pic>
      <p:sp>
        <p:nvSpPr>
          <p:cNvPr id="2" name="Title Placeholder 1"/>
          <p:cNvSpPr>
            <a:spLocks noGrp="1"/>
          </p:cNvSpPr>
          <p:nvPr>
            <p:ph type="title"/>
          </p:nvPr>
        </p:nvSpPr>
        <p:spPr>
          <a:xfrm>
            <a:off x="132233" y="328318"/>
            <a:ext cx="8578134" cy="173561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32233" y="2063932"/>
            <a:ext cx="11704320" cy="4113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87473" y="161980"/>
            <a:ext cx="3048000" cy="1901952"/>
          </a:xfrm>
          <a:prstGeom prst="rect">
            <a:avLst/>
          </a:prstGeom>
        </p:spPr>
      </p:pic>
    </p:spTree>
    <p:extLst>
      <p:ext uri="{BB962C8B-B14F-4D97-AF65-F5344CB8AC3E}">
        <p14:creationId xmlns:p14="http://schemas.microsoft.com/office/powerpoint/2010/main" val="3750697425"/>
      </p:ext>
    </p:extLst>
  </p:cSld>
  <p:clrMap bg1="lt1" tx1="dk1" bg2="lt2" tx2="dk2" accent1="accent1" accent2="accent2" accent3="accent3" accent4="accent4" accent5="accent5" accent6="accent6" hlink="hlink" folHlink="folHlink"/>
  <p:sldLayoutIdLst>
    <p:sldLayoutId id="2147483650" r:id="rId1"/>
    <p:sldLayoutId id="2147483663" r:id="rId2"/>
  </p:sldLayoutIdLst>
  <p:txStyles>
    <p:title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3366BB"/>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BB1122"/>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55AA44"/>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robertsontraining.co.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Hi there facilitator,</a:t>
            </a:r>
            <a:endParaRPr lang="en-GB" dirty="0"/>
          </a:p>
        </p:txBody>
      </p:sp>
      <p:sp>
        <p:nvSpPr>
          <p:cNvPr id="5" name="Content Placeholder 4"/>
          <p:cNvSpPr>
            <a:spLocks noGrp="1"/>
          </p:cNvSpPr>
          <p:nvPr>
            <p:ph idx="1"/>
          </p:nvPr>
        </p:nvSpPr>
        <p:spPr>
          <a:xfrm>
            <a:off x="130630" y="2194560"/>
            <a:ext cx="11700000" cy="4025263"/>
          </a:xfrm>
        </p:spPr>
        <p:txBody>
          <a:bodyPr/>
          <a:lstStyle/>
          <a:p>
            <a:r>
              <a:rPr lang="en-GB" dirty="0" smtClean="0"/>
              <a:t>These slides and notes (see notes pages) are a resource.</a:t>
            </a:r>
          </a:p>
          <a:p>
            <a:r>
              <a:rPr lang="en-GB" dirty="0" smtClean="0">
                <a:solidFill>
                  <a:srgbClr val="BB1122"/>
                </a:solidFill>
              </a:rPr>
              <a:t>You decide if and how you can best use them</a:t>
            </a:r>
          </a:p>
          <a:p>
            <a:r>
              <a:rPr lang="en-GB" dirty="0" smtClean="0"/>
              <a:t>Use as many or as few as you want</a:t>
            </a:r>
          </a:p>
          <a:p>
            <a:r>
              <a:rPr lang="en-GB" dirty="0" smtClean="0">
                <a:solidFill>
                  <a:srgbClr val="BB1122"/>
                </a:solidFill>
              </a:rPr>
              <a:t>Use none if you’d prefer</a:t>
            </a:r>
            <a:endParaRPr lang="en-GB" dirty="0" smtClean="0"/>
          </a:p>
          <a:p>
            <a:endParaRPr lang="en-GB" dirty="0"/>
          </a:p>
        </p:txBody>
      </p:sp>
    </p:spTree>
    <p:extLst>
      <p:ext uri="{BB962C8B-B14F-4D97-AF65-F5344CB8AC3E}">
        <p14:creationId xmlns:p14="http://schemas.microsoft.com/office/powerpoint/2010/main" val="283512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25" y="2825506"/>
            <a:ext cx="10515600" cy="1325563"/>
          </a:xfrm>
        </p:spPr>
        <p:txBody>
          <a:bodyPr/>
          <a:lstStyle/>
          <a:p>
            <a:pPr algn="ctr"/>
            <a:r>
              <a:rPr lang="en-GB" dirty="0" smtClean="0"/>
              <a:t>Thank you</a:t>
            </a:r>
            <a:endParaRPr lang="en-GB" dirty="0"/>
          </a:p>
        </p:txBody>
      </p:sp>
    </p:spTree>
    <p:extLst>
      <p:ext uri="{BB962C8B-B14F-4D97-AF65-F5344CB8AC3E}">
        <p14:creationId xmlns:p14="http://schemas.microsoft.com/office/powerpoint/2010/main" val="332791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a:off x="1237995" y="2528161"/>
            <a:ext cx="10496730" cy="702373"/>
          </a:xfrm>
          <a:solidFill>
            <a:schemeClr val="bg1"/>
          </a:solidFill>
        </p:spPr>
        <p:txBody>
          <a:bodyPr/>
          <a:lstStyle/>
          <a:p>
            <a:r>
              <a:rPr lang="en-GB" dirty="0" smtClean="0"/>
              <a:t>Learning is created not consumed</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760" y="3128589"/>
            <a:ext cx="1983986" cy="2991893"/>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4909" y="3502576"/>
            <a:ext cx="2991895" cy="2243922"/>
          </a:xfrm>
          <a:prstGeom prst="rect">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05934" y="885656"/>
            <a:ext cx="2991892" cy="7477759"/>
          </a:xfrm>
          <a:prstGeom prst="rect">
            <a:avLst/>
          </a:prstGeom>
          <a:ln>
            <a:noFill/>
          </a:ln>
          <a:effectLst>
            <a:softEdge rad="112500"/>
          </a:effectLst>
        </p:spPr>
      </p:pic>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smtClean="0">
                <a:solidFill>
                  <a:schemeClr val="bg1">
                    <a:lumMod val="50000"/>
                  </a:schemeClr>
                </a:solidFill>
                <a:latin typeface="MS Reference Sans Serif" panose="020B0604030504040204" pitchFamily="34" charset="0"/>
              </a:rPr>
              <a:t>Business skills, leadership and management development, team development and more</a:t>
            </a:r>
            <a:endParaRPr lang="en-GB" sz="2000" dirty="0">
              <a:solidFill>
                <a:schemeClr val="bg1">
                  <a:lumMod val="50000"/>
                </a:schemeClr>
              </a:solidFill>
              <a:latin typeface="MS Reference Sans Serif" panose="020B0604030504040204" pitchFamily="34" charset="0"/>
            </a:endParaRPr>
          </a:p>
        </p:txBody>
      </p:sp>
    </p:spTree>
    <p:extLst>
      <p:ext uri="{BB962C8B-B14F-4D97-AF65-F5344CB8AC3E}">
        <p14:creationId xmlns:p14="http://schemas.microsoft.com/office/powerpoint/2010/main" val="157172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rot="10800000" flipV="1">
            <a:off x="1112265" y="3127664"/>
            <a:ext cx="10496730" cy="2495896"/>
          </a:xfrm>
          <a:solidFill>
            <a:schemeClr val="bg1"/>
          </a:solidFill>
        </p:spPr>
        <p:txBody>
          <a:bodyPr>
            <a:normAutofit fontScale="90000"/>
          </a:bodyPr>
          <a:lstStyle/>
          <a:p>
            <a:pPr algn="ctr"/>
            <a:r>
              <a:rPr lang="en-GB" dirty="0" smtClean="0">
                <a:hlinkClick r:id="rId3"/>
              </a:rPr>
              <a:t>www.robertsontraining.co.uk</a:t>
            </a:r>
            <a:r>
              <a:rPr lang="en-GB" dirty="0" smtClean="0"/>
              <a:t/>
            </a:r>
            <a:br>
              <a:rPr lang="en-GB" dirty="0" smtClean="0"/>
            </a:br>
            <a:r>
              <a:rPr lang="en-GB" dirty="0"/>
              <a:t/>
            </a:r>
            <a:br>
              <a:rPr lang="en-GB" dirty="0"/>
            </a:br>
            <a:r>
              <a:rPr lang="en-GB" dirty="0" smtClean="0"/>
              <a:t>Tel: 01786 447 548</a:t>
            </a:r>
            <a:br>
              <a:rPr lang="en-GB" dirty="0" smtClean="0"/>
            </a:br>
            <a:r>
              <a:rPr lang="en-GB" dirty="0" smtClean="0"/>
              <a:t/>
            </a:r>
            <a:br>
              <a:rPr lang="en-GB" dirty="0" smtClean="0"/>
            </a:br>
            <a:r>
              <a:rPr lang="en-GB" dirty="0" smtClean="0"/>
              <a:t>Email: Elaine@robertsontraining.co.uk</a:t>
            </a:r>
            <a:endParaRPr lang="en-GB" dirty="0"/>
          </a:p>
        </p:txBody>
      </p:sp>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smtClean="0">
                <a:solidFill>
                  <a:schemeClr val="bg1">
                    <a:lumMod val="50000"/>
                  </a:schemeClr>
                </a:solidFill>
                <a:latin typeface="MS Reference Sans Serif" panose="020B0604030504040204" pitchFamily="34" charset="0"/>
              </a:rPr>
              <a:t>Business skills, leadership and management development, team development and more</a:t>
            </a:r>
            <a:endParaRPr lang="en-GB" sz="2000" dirty="0">
              <a:solidFill>
                <a:schemeClr val="bg1">
                  <a:lumMod val="50000"/>
                </a:schemeClr>
              </a:solidFill>
              <a:latin typeface="MS Reference Sans Serif" panose="020B0604030504040204" pitchFamily="34" charset="0"/>
            </a:endParaRPr>
          </a:p>
        </p:txBody>
      </p:sp>
    </p:spTree>
    <p:extLst>
      <p:ext uri="{BB962C8B-B14F-4D97-AF65-F5344CB8AC3E}">
        <p14:creationId xmlns:p14="http://schemas.microsoft.com/office/powerpoint/2010/main" val="238988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Debrief</a:t>
            </a:r>
            <a:endParaRPr lang="en-GB" dirty="0"/>
          </a:p>
        </p:txBody>
      </p:sp>
      <p:sp>
        <p:nvSpPr>
          <p:cNvPr id="5" name="Content Placeholder 4"/>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11119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Planner</a:t>
            </a:r>
            <a:endParaRPr lang="en-GB" dirty="0"/>
          </a:p>
        </p:txBody>
      </p:sp>
      <p:sp>
        <p:nvSpPr>
          <p:cNvPr id="3" name="Content Placeholder 2"/>
          <p:cNvSpPr>
            <a:spLocks noGrp="1"/>
          </p:cNvSpPr>
          <p:nvPr>
            <p:ph idx="1"/>
          </p:nvPr>
        </p:nvSpPr>
        <p:spPr/>
        <p:txBody>
          <a:bodyPr/>
          <a:lstStyle/>
          <a:p>
            <a:pPr marL="0" indent="0">
              <a:buNone/>
            </a:pPr>
            <a:r>
              <a:rPr lang="en-GB" dirty="0" smtClean="0"/>
              <a:t>Update your Action Planner</a:t>
            </a:r>
            <a:endParaRPr lang="en-GB" dirty="0"/>
          </a:p>
        </p:txBody>
      </p:sp>
    </p:spTree>
    <p:extLst>
      <p:ext uri="{BB962C8B-B14F-4D97-AF65-F5344CB8AC3E}">
        <p14:creationId xmlns:p14="http://schemas.microsoft.com/office/powerpoint/2010/main" val="149110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0" y="3282750"/>
            <a:ext cx="3596640" cy="1325563"/>
          </a:xfrm>
        </p:spPr>
        <p:txBody>
          <a:bodyPr/>
          <a:lstStyle/>
          <a:p>
            <a:pPr algn="ctr"/>
            <a:r>
              <a:rPr lang="en-GB" dirty="0" smtClean="0"/>
              <a:t>How did you get on?</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 y="2019532"/>
            <a:ext cx="6163200" cy="3852000"/>
          </a:xfrm>
          <a:prstGeom prst="rect">
            <a:avLst/>
          </a:prstGeom>
          <a:ln>
            <a:noFill/>
          </a:ln>
          <a:effectLst>
            <a:softEdge rad="112500"/>
          </a:effectLst>
        </p:spPr>
      </p:pic>
    </p:spTree>
    <p:extLst>
      <p:ext uri="{BB962C8B-B14F-4D97-AF65-F5344CB8AC3E}">
        <p14:creationId xmlns:p14="http://schemas.microsoft.com/office/powerpoint/2010/main" val="227252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533" y="3150957"/>
            <a:ext cx="4073467" cy="1325563"/>
          </a:xfrm>
        </p:spPr>
        <p:txBody>
          <a:bodyPr/>
          <a:lstStyle/>
          <a:p>
            <a:pPr algn="ctr"/>
            <a:r>
              <a:rPr lang="en-GB" dirty="0" smtClean="0"/>
              <a:t>Fact or fiction</a:t>
            </a:r>
            <a:br>
              <a:rPr lang="en-GB" dirty="0" smtClean="0"/>
            </a:br>
            <a:r>
              <a:rPr lang="en-GB" dirty="0" smtClean="0"/>
              <a:t>cards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2473356"/>
              </p:ext>
            </p:extLst>
          </p:nvPr>
        </p:nvGraphicFramePr>
        <p:xfrm>
          <a:off x="927793" y="377277"/>
          <a:ext cx="3990109" cy="5547360"/>
        </p:xfrm>
        <a:graphic>
          <a:graphicData uri="http://schemas.openxmlformats.org/drawingml/2006/table">
            <a:tbl>
              <a:tblPr firstRow="1" firstCol="1" bandRow="1" bandCol="1">
                <a:tableStyleId>{5C22544A-7EE6-4342-B048-85BDC9FD1C3A}</a:tableStyleId>
              </a:tblPr>
              <a:tblGrid>
                <a:gridCol w="1955418"/>
                <a:gridCol w="2034691"/>
              </a:tblGrid>
              <a:tr h="418579">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Fact</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884499"/>
                    </a:solidFill>
                  </a:tcPr>
                </a:tc>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Fiction</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BB1122"/>
                    </a:solidFill>
                  </a:tcPr>
                </a:tc>
              </a:tr>
              <a:tr h="358782">
                <a:tc>
                  <a:txBody>
                    <a:bodyPr/>
                    <a:lstStyle/>
                    <a:p>
                      <a:pPr algn="ctr">
                        <a:spcAft>
                          <a:spcPts val="300"/>
                        </a:spcAft>
                      </a:pPr>
                      <a:r>
                        <a:rPr lang="en-GB" sz="2800" dirty="0" smtClean="0">
                          <a:effectLst/>
                          <a:latin typeface="Microsoft Sans Serif" panose="020B0604020202020204" pitchFamily="34" charset="0"/>
                          <a:cs typeface="Microsoft Sans Serif" panose="020B0604020202020204" pitchFamily="34" charset="0"/>
                        </a:rPr>
                        <a:t>1</a:t>
                      </a: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2</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151966">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3</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4</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5</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6</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7</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8</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9</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smtClean="0">
                          <a:solidFill>
                            <a:schemeClr val="bg1"/>
                          </a:solidFill>
                          <a:effectLst/>
                          <a:latin typeface="Microsoft Sans Serif" panose="020B0604020202020204" pitchFamily="34" charset="0"/>
                          <a:cs typeface="Microsoft Sans Serif" panose="020B0604020202020204" pitchFamily="34" charset="0"/>
                        </a:rPr>
                        <a:t>10</a:t>
                      </a: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11</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r>
                        <a:rPr lang="en-GB" sz="2800" dirty="0" smtClean="0">
                          <a:effectLst/>
                          <a:latin typeface="Microsoft Sans Serif" panose="020B0604020202020204" pitchFamily="34" charset="0"/>
                          <a:cs typeface="Microsoft Sans Serif" panose="020B0604020202020204" pitchFamily="34" charset="0"/>
                        </a:rPr>
                        <a:t>12</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tr>
            </a:tbl>
          </a:graphicData>
        </a:graphic>
      </p:graphicFrame>
    </p:spTree>
    <p:extLst>
      <p:ext uri="{BB962C8B-B14F-4D97-AF65-F5344CB8AC3E}">
        <p14:creationId xmlns:p14="http://schemas.microsoft.com/office/powerpoint/2010/main" val="187142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pPr lvl="0"/>
            <a:r>
              <a:rPr lang="en-GB" dirty="0"/>
              <a:t>What was your best discussion?</a:t>
            </a:r>
          </a:p>
          <a:p>
            <a:pPr lvl="0"/>
            <a:r>
              <a:rPr lang="en-GB" dirty="0">
                <a:solidFill>
                  <a:srgbClr val="BB1122"/>
                </a:solidFill>
              </a:rPr>
              <a:t>What did you learn from someone else in your group?</a:t>
            </a:r>
          </a:p>
          <a:p>
            <a:pPr lvl="0"/>
            <a:r>
              <a:rPr lang="en-GB" dirty="0"/>
              <a:t>What surprised you?</a:t>
            </a:r>
          </a:p>
          <a:p>
            <a:pPr lvl="0"/>
            <a:r>
              <a:rPr lang="en-GB" dirty="0">
                <a:solidFill>
                  <a:srgbClr val="BB1122"/>
                </a:solidFill>
              </a:rPr>
              <a:t>What reassured you?</a:t>
            </a:r>
          </a:p>
          <a:p>
            <a:pPr lvl="0"/>
            <a:r>
              <a:rPr lang="en-GB" dirty="0"/>
              <a:t>What was your most helpful learning?</a:t>
            </a:r>
          </a:p>
          <a:p>
            <a:pPr lvl="0"/>
            <a:r>
              <a:rPr lang="en-GB" dirty="0" smtClean="0">
                <a:solidFill>
                  <a:srgbClr val="BB1122"/>
                </a:solidFill>
              </a:rPr>
              <a:t>What other thoughts, observations </a:t>
            </a:r>
            <a:r>
              <a:rPr lang="en-GB" dirty="0">
                <a:solidFill>
                  <a:srgbClr val="BB1122"/>
                </a:solidFill>
              </a:rPr>
              <a:t>or questions?</a:t>
            </a:r>
          </a:p>
          <a:p>
            <a:pPr marL="0" indent="0">
              <a:buNone/>
            </a:pPr>
            <a:endParaRPr lang="en-GB" dirty="0"/>
          </a:p>
        </p:txBody>
      </p:sp>
    </p:spTree>
    <p:extLst>
      <p:ext uri="{BB962C8B-B14F-4D97-AF65-F5344CB8AC3E}">
        <p14:creationId xmlns:p14="http://schemas.microsoft.com/office/powerpoint/2010/main" val="379064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315884" y="1961600"/>
            <a:ext cx="11876116" cy="4383541"/>
          </a:xfrm>
        </p:spPr>
        <p:txBody>
          <a:bodyPr>
            <a:noAutofit/>
          </a:bodyPr>
          <a:lstStyle/>
          <a:p>
            <a:pPr marL="0" indent="0">
              <a:buNone/>
            </a:pPr>
            <a:r>
              <a:rPr lang="en-GB" sz="2400" dirty="0"/>
              <a:t>On completion of the game and debrief, players will be able to:</a:t>
            </a:r>
          </a:p>
          <a:p>
            <a:pPr marL="457200" lvl="0" indent="-457200">
              <a:buFont typeface="+mj-lt"/>
              <a:buAutoNum type="arabicPeriod"/>
            </a:pPr>
            <a:r>
              <a:rPr lang="en-GB" sz="2400" dirty="0"/>
              <a:t>Describe resilience for the individual and organisation</a:t>
            </a:r>
          </a:p>
          <a:p>
            <a:pPr marL="457200" lvl="0" indent="-457200">
              <a:buFont typeface="+mj-lt"/>
              <a:buAutoNum type="arabicPeriod"/>
            </a:pPr>
            <a:r>
              <a:rPr lang="en-GB" sz="2400" dirty="0">
                <a:solidFill>
                  <a:srgbClr val="BB1122"/>
                </a:solidFill>
              </a:rPr>
              <a:t>State at least five resilience qualities they recognise in themselves</a:t>
            </a:r>
          </a:p>
          <a:p>
            <a:pPr marL="457200" lvl="0" indent="-457200">
              <a:buFont typeface="+mj-lt"/>
              <a:buAutoNum type="arabicPeriod"/>
            </a:pPr>
            <a:r>
              <a:rPr lang="en-GB" sz="2400" dirty="0"/>
              <a:t>Recall at least four situations where they have been resilient in their professional </a:t>
            </a:r>
            <a:r>
              <a:rPr lang="en-GB" sz="2400" dirty="0" smtClean="0"/>
              <a:t>and </a:t>
            </a:r>
            <a:r>
              <a:rPr lang="en-GB" sz="2400" dirty="0"/>
              <a:t>personal lives.</a:t>
            </a:r>
          </a:p>
          <a:p>
            <a:pPr marL="457200" lvl="0" indent="-457200">
              <a:buFont typeface="+mj-lt"/>
              <a:buAutoNum type="arabicPeriod"/>
            </a:pPr>
            <a:r>
              <a:rPr lang="en-GB" sz="2400" dirty="0">
                <a:solidFill>
                  <a:srgbClr val="BB1122"/>
                </a:solidFill>
              </a:rPr>
              <a:t>Describe three ways to help colleagues appreciate their own resilience.</a:t>
            </a:r>
          </a:p>
          <a:p>
            <a:pPr marL="457200" lvl="0" indent="-457200">
              <a:buFont typeface="+mj-lt"/>
              <a:buAutoNum type="arabicPeriod"/>
            </a:pPr>
            <a:r>
              <a:rPr lang="en-GB" sz="2400" dirty="0"/>
              <a:t>Plan a minimum of three specific actions to develop their resilience. </a:t>
            </a:r>
            <a:r>
              <a:rPr lang="en-GB" sz="2400" dirty="0" smtClean="0"/>
              <a:t> People managers will also have actions to help and support their people in building their resilience</a:t>
            </a:r>
          </a:p>
          <a:p>
            <a:pPr marL="457200" lvl="0" indent="-457200">
              <a:buFont typeface="+mj-lt"/>
              <a:buAutoNum type="arabicPeriod"/>
            </a:pPr>
            <a:r>
              <a:rPr lang="en-GB" sz="2400" dirty="0" smtClean="0">
                <a:solidFill>
                  <a:srgbClr val="BB1122"/>
                </a:solidFill>
              </a:rPr>
              <a:t>Action plan to overcome at least two personal resilience challenges.</a:t>
            </a:r>
            <a:endParaRPr lang="en-GB" sz="2400" dirty="0"/>
          </a:p>
        </p:txBody>
      </p:sp>
    </p:spTree>
    <p:extLst>
      <p:ext uri="{BB962C8B-B14F-4D97-AF65-F5344CB8AC3E}">
        <p14:creationId xmlns:p14="http://schemas.microsoft.com/office/powerpoint/2010/main" val="113038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Commitments</a:t>
            </a:r>
            <a:endParaRPr lang="en-GB" dirty="0"/>
          </a:p>
        </p:txBody>
      </p:sp>
      <p:sp>
        <p:nvSpPr>
          <p:cNvPr id="5" name="Content Placeholder 4"/>
          <p:cNvSpPr>
            <a:spLocks noGrp="1"/>
          </p:cNvSpPr>
          <p:nvPr>
            <p:ph sz="quarter" idx="13"/>
          </p:nvPr>
        </p:nvSpPr>
        <p:spPr/>
        <p:txBody>
          <a:bodyPr/>
          <a:lstStyle/>
          <a:p>
            <a:r>
              <a:rPr lang="en-GB" dirty="0" smtClean="0"/>
              <a:t>5</a:t>
            </a:r>
            <a:endParaRPr lang="en-GB" dirty="0"/>
          </a:p>
        </p:txBody>
      </p:sp>
    </p:spTree>
    <p:extLst>
      <p:ext uri="{BB962C8B-B14F-4D97-AF65-F5344CB8AC3E}">
        <p14:creationId xmlns:p14="http://schemas.microsoft.com/office/powerpoint/2010/main" val="357227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Commitments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 y="2064470"/>
            <a:ext cx="6145530" cy="3840956"/>
          </a:xfrm>
          <a:prstGeom prst="rect">
            <a:avLst/>
          </a:prstGeom>
          <a:ln>
            <a:noFill/>
          </a:ln>
          <a:effectLst>
            <a:softEdge rad="112500"/>
          </a:effectLst>
        </p:spPr>
      </p:pic>
      <p:sp>
        <p:nvSpPr>
          <p:cNvPr id="5" name="Title 1"/>
          <p:cNvSpPr txBox="1">
            <a:spLocks/>
          </p:cNvSpPr>
          <p:nvPr/>
        </p:nvSpPr>
        <p:spPr>
          <a:xfrm>
            <a:off x="8595360" y="3322166"/>
            <a:ext cx="3596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dirty="0" smtClean="0"/>
              <a:t>One specific action</a:t>
            </a:r>
            <a:endParaRPr lang="en-GB" dirty="0"/>
          </a:p>
        </p:txBody>
      </p:sp>
    </p:spTree>
    <p:extLst>
      <p:ext uri="{BB962C8B-B14F-4D97-AF65-F5344CB8AC3E}">
        <p14:creationId xmlns:p14="http://schemas.microsoft.com/office/powerpoint/2010/main" val="592980326"/>
      </p:ext>
    </p:extLst>
  </p:cSld>
  <p:clrMapOvr>
    <a:masterClrMapping/>
  </p:clrMapOvr>
</p:sld>
</file>

<file path=ppt/theme/theme1.xml><?xml version="1.0" encoding="utf-8"?>
<a:theme xmlns:a="http://schemas.openxmlformats.org/drawingml/2006/main" name="BRG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53CCD112AB954FABAF9D9673292642" ma:contentTypeVersion="12" ma:contentTypeDescription="Create a new document." ma:contentTypeScope="" ma:versionID="e02a9cc505593e18e5013ae7bdbb9643">
  <xsd:schema xmlns:xsd="http://www.w3.org/2001/XMLSchema" xmlns:xs="http://www.w3.org/2001/XMLSchema" xmlns:p="http://schemas.microsoft.com/office/2006/metadata/properties" xmlns:ns2="d7dba1cc-4c98-436d-8081-09e8dcadf9b7" xmlns:ns3="a27999b1-3d96-4cd4-b7be-f28ccb07de45" targetNamespace="http://schemas.microsoft.com/office/2006/metadata/properties" ma:root="true" ma:fieldsID="3db743d28fb70bc4aa668347ab276682" ns2:_="" ns3:_="">
    <xsd:import namespace="d7dba1cc-4c98-436d-8081-09e8dcadf9b7"/>
    <xsd:import namespace="a27999b1-3d96-4cd4-b7be-f28ccb07de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ba1cc-4c98-436d-8081-09e8dcadf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999b1-3d96-4cd4-b7be-f28ccb07de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31CAC5-F202-4A0E-8503-E7B40BE639A2}">
  <ds:schemaRefs>
    <ds:schemaRef ds:uri="http://schemas.microsoft.com/sharepoint/v3/contenttype/forms"/>
  </ds:schemaRefs>
</ds:datastoreItem>
</file>

<file path=customXml/itemProps2.xml><?xml version="1.0" encoding="utf-8"?>
<ds:datastoreItem xmlns:ds="http://schemas.openxmlformats.org/officeDocument/2006/customXml" ds:itemID="{35064C7C-534E-4783-A5F1-48320D296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ba1cc-4c98-436d-8081-09e8dcadf9b7"/>
    <ds:schemaRef ds:uri="a27999b1-3d96-4cd4-b7be-f28ccb07d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B598B-894B-4E82-9615-2BA6B65CE7E6}">
  <ds:schemaRefs>
    <ds:schemaRef ds:uri="http://schemas.microsoft.com/office/infopath/2007/PartnerControls"/>
    <ds:schemaRef ds:uri="http://purl.org/dc/terms/"/>
    <ds:schemaRef ds:uri="a27999b1-3d96-4cd4-b7be-f28ccb07de45"/>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d7dba1cc-4c98-436d-8081-09e8dcadf9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1384</TotalTime>
  <Words>526</Words>
  <Application>Microsoft Office PowerPoint</Application>
  <PresentationFormat>Widescreen</PresentationFormat>
  <Paragraphs>106</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Microsoft Sans Serif</vt:lpstr>
      <vt:lpstr>MS Reference Sans Serif</vt:lpstr>
      <vt:lpstr>Times New Roman</vt:lpstr>
      <vt:lpstr>Verdana</vt:lpstr>
      <vt:lpstr>BRG Template</vt:lpstr>
      <vt:lpstr>Hi there facilitator,</vt:lpstr>
      <vt:lpstr>Debrief</vt:lpstr>
      <vt:lpstr>Action Planner</vt:lpstr>
      <vt:lpstr>How did you get on?</vt:lpstr>
      <vt:lpstr>Fact or fiction cards</vt:lpstr>
      <vt:lpstr>Discussion</vt:lpstr>
      <vt:lpstr>Learning outcomes</vt:lpstr>
      <vt:lpstr>Commitments</vt:lpstr>
      <vt:lpstr>Commitments</vt:lpstr>
      <vt:lpstr>Thank you</vt:lpstr>
      <vt:lpstr>Learning is created not consumed</vt:lpstr>
      <vt:lpstr>www.robertsontraining.co.uk  Tel: 01786 447 548  Email: Elaine@robertsontraining.co.uk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Robertson</dc:creator>
  <cp:lastModifiedBy>Derek Robertson</cp:lastModifiedBy>
  <cp:revision>108</cp:revision>
  <cp:lastPrinted>2019-05-02T13:30:41Z</cp:lastPrinted>
  <dcterms:created xsi:type="dcterms:W3CDTF">2017-05-24T14:25:53Z</dcterms:created>
  <dcterms:modified xsi:type="dcterms:W3CDTF">2021-03-11T12:44:43Z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0x010100E353CCD112AB954FABAF9D9673292642</vt:lpwstr>
  </property>
  <property fmtid="{D5CDD505-2E9C-101B-9397-08002B2CF9AE}" pid="3" name="Order">
    <vt:r8>189800</vt:r8>
  </property>
</Properties>
</file>