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88" r:id="rId5"/>
    <p:sldId id="256"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84" r:id="rId19"/>
    <p:sldId id="367" r:id="rId20"/>
    <p:sldId id="368" r:id="rId21"/>
    <p:sldId id="369" r:id="rId22"/>
    <p:sldId id="370" r:id="rId23"/>
    <p:sldId id="371" r:id="rId24"/>
    <p:sldId id="372" r:id="rId25"/>
    <p:sldId id="389" r:id="rId26"/>
    <p:sldId id="385" r:id="rId27"/>
    <p:sldId id="390" r:id="rId28"/>
    <p:sldId id="386" r:id="rId29"/>
    <p:sldId id="377" r:id="rId30"/>
    <p:sldId id="378" r:id="rId31"/>
    <p:sldId id="379" r:id="rId32"/>
    <p:sldId id="380" r:id="rId33"/>
    <p:sldId id="392" r:id="rId34"/>
    <p:sldId id="387" r:id="rId35"/>
    <p:sldId id="382" r:id="rId36"/>
    <p:sldId id="383" r:id="rId37"/>
    <p:sldId id="391" r:id="rId38"/>
    <p:sldId id="393"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BB"/>
    <a:srgbClr val="BB1122"/>
    <a:srgbClr val="884499"/>
    <a:srgbClr val="EE4422"/>
    <a:srgbClr val="CC3388"/>
    <a:srgbClr val="44BBBB"/>
    <a:srgbClr val="55A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2927" autoAdjust="0"/>
  </p:normalViewPr>
  <p:slideViewPr>
    <p:cSldViewPr snapToGrid="0">
      <p:cViewPr varScale="1">
        <p:scale>
          <a:sx n="45" d="100"/>
          <a:sy n="45" d="100"/>
        </p:scale>
        <p:origin x="3030" y="5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3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Robertson" userId="d85b3108-a09d-425b-87c6-0881921ae636" providerId="ADAL" clId="{D4364054-D85A-491F-A6BA-59A21C3CD8E8}"/>
    <pc:docChg chg="modSld">
      <pc:chgData name="Derek Robertson" userId="d85b3108-a09d-425b-87c6-0881921ae636" providerId="ADAL" clId="{D4364054-D85A-491F-A6BA-59A21C3CD8E8}" dt="2022-02-22T11:42:49.344" v="49"/>
      <pc:docMkLst>
        <pc:docMk/>
      </pc:docMkLst>
      <pc:sldChg chg="modNotesTx">
        <pc:chgData name="Derek Robertson" userId="d85b3108-a09d-425b-87c6-0881921ae636" providerId="ADAL" clId="{D4364054-D85A-491F-A6BA-59A21C3CD8E8}" dt="2022-02-22T11:42:17.027" v="37" actId="20577"/>
        <pc:sldMkLst>
          <pc:docMk/>
          <pc:sldMk cId="2862228885" sldId="356"/>
        </pc:sldMkLst>
      </pc:sldChg>
      <pc:sldChg chg="modNotes modNotesTx">
        <pc:chgData name="Derek Robertson" userId="d85b3108-a09d-425b-87c6-0881921ae636" providerId="ADAL" clId="{D4364054-D85A-491F-A6BA-59A21C3CD8E8}" dt="2022-02-22T11:42:49.344" v="49"/>
        <pc:sldMkLst>
          <pc:docMk/>
          <pc:sldMk cId="4026703046" sldId="369"/>
        </pc:sldMkLst>
      </pc:sldChg>
      <pc:sldChg chg="modSp mod modNotesTx">
        <pc:chgData name="Derek Robertson" userId="d85b3108-a09d-425b-87c6-0881921ae636" providerId="ADAL" clId="{D4364054-D85A-491F-A6BA-59A21C3CD8E8}" dt="2022-02-22T11:42:49.344" v="49"/>
        <pc:sldMkLst>
          <pc:docMk/>
          <pc:sldMk cId="4288199556" sldId="372"/>
        </pc:sldMkLst>
        <pc:spChg chg="mod">
          <ac:chgData name="Derek Robertson" userId="d85b3108-a09d-425b-87c6-0881921ae636" providerId="ADAL" clId="{D4364054-D85A-491F-A6BA-59A21C3CD8E8}" dt="2022-02-22T11:42:49.344" v="49"/>
          <ac:spMkLst>
            <pc:docMk/>
            <pc:sldMk cId="4288199556" sldId="372"/>
            <ac:spMk id="2" creationId="{00000000-0000-0000-0000-000000000000}"/>
          </ac:spMkLst>
        </pc:spChg>
      </pc:sldChg>
      <pc:sldChg chg="modNotesTx">
        <pc:chgData name="Derek Robertson" userId="d85b3108-a09d-425b-87c6-0881921ae636" providerId="ADAL" clId="{D4364054-D85A-491F-A6BA-59A21C3CD8E8}" dt="2022-02-22T11:42:06.537" v="28" actId="20577"/>
        <pc:sldMkLst>
          <pc:docMk/>
          <pc:sldMk cId="592980326" sldId="382"/>
        </pc:sldMkLst>
      </pc:sldChg>
      <pc:sldChg chg="modSp mod">
        <pc:chgData name="Derek Robertson" userId="d85b3108-a09d-425b-87c6-0881921ae636" providerId="ADAL" clId="{D4364054-D85A-491F-A6BA-59A21C3CD8E8}" dt="2022-02-22T11:40:58.355" v="0" actId="20577"/>
        <pc:sldMkLst>
          <pc:docMk/>
          <pc:sldMk cId="2835121819" sldId="388"/>
        </pc:sldMkLst>
        <pc:spChg chg="mod">
          <ac:chgData name="Derek Robertson" userId="d85b3108-a09d-425b-87c6-0881921ae636" providerId="ADAL" clId="{D4364054-D85A-491F-A6BA-59A21C3CD8E8}" dt="2022-02-22T11:40:58.355" v="0" actId="20577"/>
          <ac:spMkLst>
            <pc:docMk/>
            <pc:sldMk cId="2835121819" sldId="38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79C953-077F-4446-AA82-245102517886}" type="datetimeFigureOut">
              <a:rPr lang="en-GB" smtClean="0"/>
              <a:t>22/02/2022</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4FB6FFC-C5F7-4787-8B0D-44D60B867D80}" type="slidenum">
              <a:rPr lang="en-GB" smtClean="0"/>
              <a:t>‹#›</a:t>
            </a:fld>
            <a:endParaRPr lang="en-GB" dirty="0"/>
          </a:p>
        </p:txBody>
      </p:sp>
    </p:spTree>
    <p:extLst>
      <p:ext uri="{BB962C8B-B14F-4D97-AF65-F5344CB8AC3E}">
        <p14:creationId xmlns:p14="http://schemas.microsoft.com/office/powerpoint/2010/main" val="412389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80E6A6-BAE1-4D57-9356-F0C546B517F6}" type="datetimeFigureOut">
              <a:rPr lang="en-GB" smtClean="0"/>
              <a:t>22/02/2022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9AFED6-F271-440E-BCBE-A3A68BD366F1}" type="slidenum">
              <a:rPr lang="en-GB" smtClean="0"/>
              <a:t>‹#›</a:t>
            </a:fld>
            <a:endParaRPr lang="en-GB" dirty="0"/>
          </a:p>
        </p:txBody>
      </p:sp>
    </p:spTree>
    <p:extLst>
      <p:ext uri="{BB962C8B-B14F-4D97-AF65-F5344CB8AC3E}">
        <p14:creationId xmlns:p14="http://schemas.microsoft.com/office/powerpoint/2010/main" val="270225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1</a:t>
            </a:fld>
            <a:endParaRPr lang="en-GB" dirty="0"/>
          </a:p>
        </p:txBody>
      </p:sp>
    </p:spTree>
    <p:extLst>
      <p:ext uri="{BB962C8B-B14F-4D97-AF65-F5344CB8AC3E}">
        <p14:creationId xmlns:p14="http://schemas.microsoft.com/office/powerpoint/2010/main" val="136761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k</a:t>
            </a:r>
            <a:r>
              <a:rPr lang="en-GB" sz="1200" kern="1200" dirty="0">
                <a:solidFill>
                  <a:schemeClr val="tx1"/>
                </a:solidFill>
                <a:effectLst/>
                <a:latin typeface="+mn-lt"/>
                <a:ea typeface="+mn-ea"/>
                <a:cs typeface="+mn-cs"/>
              </a:rPr>
              <a:t>ey traits of those who have built resilience include: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Awareness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Adaptability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Responsibility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Problem-solving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Empathy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Optimism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Humour.</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10</a:t>
            </a:fld>
            <a:endParaRPr lang="en-GB" dirty="0"/>
          </a:p>
        </p:txBody>
      </p:sp>
    </p:spTree>
    <p:extLst>
      <p:ext uri="{BB962C8B-B14F-4D97-AF65-F5344CB8AC3E}">
        <p14:creationId xmlns:p14="http://schemas.microsoft.com/office/powerpoint/2010/main" val="16726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Before revealing the next slide,</a:t>
            </a:r>
            <a:r>
              <a:rPr lang="en-GB" sz="1200" kern="1200" baseline="0" dirty="0">
                <a:solidFill>
                  <a:schemeClr val="tx1"/>
                </a:solidFill>
                <a:effectLst/>
                <a:latin typeface="+mn-lt"/>
                <a:ea typeface="+mn-ea"/>
                <a:cs typeface="+mn-cs"/>
              </a:rPr>
              <a:t> ask the players for their thoughts on this and invite some examples.</a:t>
            </a:r>
          </a:p>
          <a:p>
            <a:r>
              <a:rPr lang="en-GB" sz="1200" kern="1200" baseline="0" dirty="0">
                <a:solidFill>
                  <a:schemeClr val="tx1"/>
                </a:solidFill>
                <a:effectLst/>
                <a:latin typeface="+mn-lt"/>
                <a:ea typeface="+mn-ea"/>
                <a:cs typeface="+mn-cs"/>
              </a:rPr>
              <a:t>If time permits, flipchart or screen share their suggestions.</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11</a:t>
            </a:fld>
            <a:endParaRPr lang="en-GB" dirty="0"/>
          </a:p>
        </p:txBody>
      </p:sp>
    </p:spTree>
    <p:extLst>
      <p:ext uri="{BB962C8B-B14F-4D97-AF65-F5344CB8AC3E}">
        <p14:creationId xmlns:p14="http://schemas.microsoft.com/office/powerpoint/2010/main" val="156595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a:t>
            </a:r>
          </a:p>
          <a:p>
            <a:r>
              <a:rPr lang="en-GB" sz="1200" kern="1200" dirty="0">
                <a:solidFill>
                  <a:schemeClr val="tx1"/>
                </a:solidFill>
                <a:effectLst/>
                <a:latin typeface="+mn-lt"/>
                <a:ea typeface="+mn-ea"/>
                <a:cs typeface="+mn-cs"/>
              </a:rPr>
              <a:t>Today’s working world is fast-paced and often filled with change, confusion and uncertainties.  Everyone needs support to develop their resilience in the face of the changing nature of work.  Resilience allows us to recover quickly from perceived “failures” and mistakes and to learn from these.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Developing our resilience requires us to focus on our thoughts and feelings and observe their actions and responses.  Developing resilience helps people see things in different ways and get practical ideas on how to make positive changes.</a:t>
            </a:r>
          </a:p>
          <a:p>
            <a:endParaRPr lang="en-GB" dirty="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12</a:t>
            </a:fld>
            <a:endParaRPr lang="en-GB" dirty="0"/>
          </a:p>
        </p:txBody>
      </p:sp>
    </p:spTree>
    <p:extLst>
      <p:ext uri="{BB962C8B-B14F-4D97-AF65-F5344CB8AC3E}">
        <p14:creationId xmlns:p14="http://schemas.microsoft.com/office/powerpoint/2010/main" val="182079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Before revealing the next slide,</a:t>
            </a:r>
            <a:r>
              <a:rPr lang="en-GB" sz="1200" kern="1200" baseline="0" dirty="0">
                <a:solidFill>
                  <a:schemeClr val="tx1"/>
                </a:solidFill>
                <a:effectLst/>
                <a:latin typeface="+mn-lt"/>
                <a:ea typeface="+mn-ea"/>
                <a:cs typeface="+mn-cs"/>
              </a:rPr>
              <a:t> ask players for their thoughts on this and invite some examples.</a:t>
            </a:r>
          </a:p>
          <a:p>
            <a:r>
              <a:rPr lang="en-GB" sz="1200" kern="1200" baseline="0" dirty="0">
                <a:solidFill>
                  <a:schemeClr val="tx1"/>
                </a:solidFill>
                <a:effectLst/>
                <a:latin typeface="+mn-lt"/>
                <a:ea typeface="+mn-ea"/>
                <a:cs typeface="+mn-cs"/>
              </a:rPr>
              <a:t>If it is important to your context, flipchart or screen share their suggestions.</a:t>
            </a:r>
            <a:endParaRPr lang="en-GB" sz="1200" kern="1200" dirty="0">
              <a:solidFill>
                <a:schemeClr val="tx1"/>
              </a:solidFill>
              <a:effectLst/>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13</a:t>
            </a:fld>
            <a:endParaRPr lang="en-GB" dirty="0"/>
          </a:p>
        </p:txBody>
      </p:sp>
    </p:spTree>
    <p:extLst>
      <p:ext uri="{BB962C8B-B14F-4D97-AF65-F5344CB8AC3E}">
        <p14:creationId xmlns:p14="http://schemas.microsoft.com/office/powerpoint/2010/main" val="351264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a:t>
            </a:r>
          </a:p>
          <a:p>
            <a:r>
              <a:rPr lang="en-GB" sz="1200" kern="1200" dirty="0">
                <a:solidFill>
                  <a:schemeClr val="tx1"/>
                </a:solidFill>
                <a:effectLst/>
                <a:latin typeface="+mn-lt"/>
                <a:ea typeface="+mn-ea"/>
                <a:cs typeface="+mn-cs"/>
              </a:rPr>
              <a:t>The main organisational benefits of a resilient workforce include: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more flexible, creative and positive approach to change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Increased efficiency and productivity, through individuals managing their workload and other commitments better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more proactive workforce – people are able to move towards change with a positive mind-set and can-do attitude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Reduced workplace conflict as people are more able to remain calm under pressure.</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14</a:t>
            </a:fld>
            <a:endParaRPr lang="en-GB" dirty="0"/>
          </a:p>
        </p:txBody>
      </p:sp>
    </p:spTree>
    <p:extLst>
      <p:ext uri="{BB962C8B-B14F-4D97-AF65-F5344CB8AC3E}">
        <p14:creationId xmlns:p14="http://schemas.microsoft.com/office/powerpoint/2010/main" val="262123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15</a:t>
            </a:fld>
            <a:endParaRPr lang="en-GB" dirty="0"/>
          </a:p>
        </p:txBody>
      </p:sp>
    </p:spTree>
    <p:extLst>
      <p:ext uri="{BB962C8B-B14F-4D97-AF65-F5344CB8AC3E}">
        <p14:creationId xmlns:p14="http://schemas.microsoft.com/office/powerpoint/2010/main" val="1107526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the Resilience Game is a learning device, suitable for all experience levels which:</a:t>
            </a:r>
          </a:p>
          <a:p>
            <a:pPr marL="171450" indent="-171450">
              <a:buFont typeface="Arial" panose="020B0604020202020204" pitchFamily="34" charset="0"/>
              <a:buChar char="•"/>
            </a:pPr>
            <a:r>
              <a:rPr lang="en-US" dirty="0"/>
              <a:t>Builds skills and knowledge in people, teams and organizations'</a:t>
            </a:r>
          </a:p>
          <a:p>
            <a:pPr marL="171450" indent="-171450">
              <a:buFont typeface="Arial" panose="020B0604020202020204" pitchFamily="34" charset="0"/>
              <a:buChar char="•"/>
            </a:pPr>
            <a:r>
              <a:rPr lang="en-GB" dirty="0"/>
              <a:t>Celebrates your current resilience capability and increases it as you create actions to apply straight away.</a:t>
            </a:r>
          </a:p>
          <a:p>
            <a:pPr marL="171450" indent="-171450">
              <a:buFont typeface="Arial" panose="020B0604020202020204" pitchFamily="34" charset="0"/>
              <a:buChar char="•"/>
            </a:pPr>
            <a:r>
              <a:rPr lang="en-GB" dirty="0"/>
              <a:t>Unlike traditional board games, this one is all about the discussion.  Some players may have to suppress their ‘winner gene’.</a:t>
            </a:r>
          </a:p>
          <a:p>
            <a:pPr marL="171450" indent="-171450">
              <a:buFont typeface="Arial" panose="020B0604020202020204" pitchFamily="34" charset="0"/>
              <a:buChar char="•"/>
            </a:pPr>
            <a:r>
              <a:rPr lang="en-GB" dirty="0"/>
              <a:t>Provides you with the opportunity to link this important subject directly to your own work-based reality.</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16</a:t>
            </a:fld>
            <a:endParaRPr lang="en-GB" dirty="0"/>
          </a:p>
        </p:txBody>
      </p:sp>
    </p:spTree>
    <p:extLst>
      <p:ext uri="{BB962C8B-B14F-4D97-AF65-F5344CB8AC3E}">
        <p14:creationId xmlns:p14="http://schemas.microsoft.com/office/powerpoint/2010/main" val="37480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the</a:t>
            </a:r>
            <a:r>
              <a:rPr lang="en-GB" baseline="0" dirty="0"/>
              <a:t> learning outcomes participants will gain from the session: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 </a:t>
            </a:r>
            <a:r>
              <a:rPr lang="en-GB" sz="1200" dirty="0"/>
              <a:t>If you are a Manager, you will also have actions around how you can help and support your people in building their resilience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17</a:t>
            </a:fld>
            <a:endParaRPr lang="en-GB" dirty="0"/>
          </a:p>
        </p:txBody>
      </p:sp>
    </p:spTree>
    <p:extLst>
      <p:ext uri="{BB962C8B-B14F-4D97-AF65-F5344CB8AC3E}">
        <p14:creationId xmlns:p14="http://schemas.microsoft.com/office/powerpoint/2010/main" val="397124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the following guidance to players on getting started:</a:t>
            </a:r>
          </a:p>
          <a:p>
            <a:endParaRPr lang="en-GB" dirty="0"/>
          </a:p>
          <a:p>
            <a:r>
              <a:rPr lang="en-GB" dirty="0"/>
              <a:t>The</a:t>
            </a:r>
            <a:r>
              <a:rPr lang="en-GB" baseline="0" dirty="0"/>
              <a:t> game is designed as “click and play”.  Simply click the player disc and start playing, looking at the instructions as you play.</a:t>
            </a:r>
          </a:p>
          <a:p>
            <a:endParaRPr lang="en-GB" baseline="0" dirty="0"/>
          </a:p>
          <a:p>
            <a:r>
              <a:rPr lang="en-GB" baseline="0" dirty="0"/>
              <a:t>Some teams will have a need to read the instructions first.  That’s ok too.)</a:t>
            </a:r>
            <a:endParaRPr lang="en-GB" dirty="0"/>
          </a:p>
          <a:p>
            <a:endParaRPr lang="en-GB" dirty="0"/>
          </a:p>
          <a:p>
            <a:pPr marL="171450" indent="-171450">
              <a:buFont typeface="Arial" panose="020B0604020202020204" pitchFamily="34" charset="0"/>
              <a:buChar char="•"/>
            </a:pPr>
            <a:r>
              <a:rPr lang="en-GB" dirty="0"/>
              <a:t>Have your Action planners at the ready as</a:t>
            </a:r>
            <a:r>
              <a:rPr lang="en-GB" baseline="0" dirty="0"/>
              <a:t> you are expected to r</a:t>
            </a:r>
            <a:r>
              <a:rPr lang="en-GB" dirty="0"/>
              <a:t>ecord your learning and actions in the action planner as gameplay unfolds</a:t>
            </a:r>
          </a:p>
          <a:p>
            <a:pPr marL="171450" indent="-171450">
              <a:buFont typeface="Arial" panose="020B0604020202020204" pitchFamily="34" charset="0"/>
              <a:buChar char="•"/>
            </a:pPr>
            <a:r>
              <a:rPr lang="en-GB" dirty="0"/>
              <a:t>All players have their chosen playing pieces on the start square, taking it</a:t>
            </a:r>
            <a:r>
              <a:rPr lang="en-GB" baseline="0" dirty="0"/>
              <a:t> in turns to click their disc on the left hand side of the screen they move round the board following the direction of the arrows </a:t>
            </a:r>
          </a:p>
          <a:p>
            <a:pPr marL="171450" indent="-171450">
              <a:buFont typeface="Arial" panose="020B0604020202020204" pitchFamily="34" charset="0"/>
              <a:buChar char="•"/>
            </a:pPr>
            <a:r>
              <a:rPr lang="en-GB" dirty="0"/>
              <a:t>The 3-minute timer is there to click before each turn.  It’s a guide not a straight jacket.  Many game hosts don’t use</a:t>
            </a:r>
            <a:r>
              <a:rPr lang="en-GB" baseline="0" dirty="0"/>
              <a:t> it.  The objective is to have all players get as many opportunities as possible</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18</a:t>
            </a:fld>
            <a:endParaRPr lang="en-GB" dirty="0"/>
          </a:p>
        </p:txBody>
      </p:sp>
    </p:spTree>
    <p:extLst>
      <p:ext uri="{BB962C8B-B14F-4D97-AF65-F5344CB8AC3E}">
        <p14:creationId xmlns:p14="http://schemas.microsoft.com/office/powerpoint/2010/main" val="2591377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chemeClr val="tx1"/>
                </a:solidFill>
                <a:effectLst/>
                <a:latin typeface="+mn-lt"/>
                <a:ea typeface="+mn-ea"/>
                <a:cs typeface="+mn-cs"/>
              </a:rPr>
              <a:t>If you feel you need to – give a brief explanation of the card categories:</a:t>
            </a:r>
          </a:p>
          <a:p>
            <a:endParaRPr lang="en-GB" sz="1200" u="none"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Fact</a:t>
            </a:r>
            <a:r>
              <a:rPr lang="en-GB" sz="1200" u="none" kern="1200" baseline="0" dirty="0">
                <a:solidFill>
                  <a:schemeClr val="tx1"/>
                </a:solidFill>
                <a:effectLst/>
                <a:latin typeface="+mn-lt"/>
                <a:ea typeface="+mn-ea"/>
                <a:cs typeface="+mn-cs"/>
              </a:rPr>
              <a:t> or fiction - </a:t>
            </a:r>
            <a:r>
              <a:rPr lang="en-GB" sz="1200" u="sng" kern="1200" dirty="0">
                <a:solidFill>
                  <a:schemeClr val="tx1"/>
                </a:solidFill>
                <a:effectLst/>
                <a:latin typeface="+mn-lt"/>
                <a:ea typeface="+mn-ea"/>
                <a:cs typeface="+mn-cs"/>
              </a:rPr>
              <a:t>Quickfire questions</a:t>
            </a:r>
            <a:r>
              <a:rPr lang="en-GB" sz="1200" u="non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Read out the card, decide if it’s ‘Fact or fiction’ and share your decision.  Ask others if they want to comment or debate.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Resilience builders - </a:t>
            </a:r>
            <a:r>
              <a:rPr lang="en-GB" sz="1200" u="sng" kern="1200" dirty="0">
                <a:solidFill>
                  <a:schemeClr val="tx1"/>
                </a:solidFill>
                <a:effectLst/>
                <a:latin typeface="+mn-lt"/>
                <a:ea typeface="+mn-ea"/>
                <a:cs typeface="+mn-cs"/>
              </a:rPr>
              <a:t>Tips to prompt action</a:t>
            </a:r>
            <a:r>
              <a:rPr lang="en-GB" sz="1200" kern="1200" dirty="0">
                <a:solidFill>
                  <a:schemeClr val="tx1"/>
                </a:solidFill>
                <a:effectLst/>
                <a:latin typeface="+mn-lt"/>
                <a:ea typeface="+mn-ea"/>
                <a:cs typeface="+mn-cs"/>
              </a:rPr>
              <a:t>.  Nominate a player to read out the Resilience Builder card.  They share their experience of doing the action already or indicate how likely they are to action it.  They keep the card by adding it to their bank.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Support a colleague - </a:t>
            </a:r>
            <a:r>
              <a:rPr lang="en-GB" sz="1200" u="sng" kern="1200" dirty="0">
                <a:solidFill>
                  <a:schemeClr val="tx1"/>
                </a:solidFill>
                <a:effectLst/>
                <a:latin typeface="+mn-lt"/>
                <a:ea typeface="+mn-ea"/>
                <a:cs typeface="+mn-cs"/>
              </a:rPr>
              <a:t>Using life experience</a:t>
            </a:r>
            <a:r>
              <a:rPr lang="en-GB" sz="1200" kern="1200" dirty="0">
                <a:solidFill>
                  <a:schemeClr val="tx1"/>
                </a:solidFill>
                <a:effectLst/>
                <a:latin typeface="+mn-lt"/>
                <a:ea typeface="+mn-ea"/>
                <a:cs typeface="+mn-cs"/>
              </a:rPr>
              <a:t>.  Read out the case study.  Together discuss a response.</a:t>
            </a:r>
          </a:p>
          <a:p>
            <a:endParaRPr lang="en-GB" sz="1200"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Resilience consultants - </a:t>
            </a:r>
            <a:r>
              <a:rPr lang="en-GB" sz="1200" u="sng" kern="1200" dirty="0">
                <a:solidFill>
                  <a:schemeClr val="tx1"/>
                </a:solidFill>
                <a:effectLst/>
                <a:latin typeface="+mn-lt"/>
                <a:ea typeface="+mn-ea"/>
                <a:cs typeface="+mn-cs"/>
              </a:rPr>
              <a:t>Resolve or understand a resilience aspect</a:t>
            </a:r>
            <a:r>
              <a:rPr lang="en-GB" sz="1200" kern="1200" dirty="0">
                <a:solidFill>
                  <a:schemeClr val="tx1"/>
                </a:solidFill>
                <a:effectLst/>
                <a:latin typeface="+mn-lt"/>
                <a:ea typeface="+mn-ea"/>
                <a:cs typeface="+mn-cs"/>
              </a:rPr>
              <a:t>.  Read the card aloud for everyone to contribute suggestions.</a:t>
            </a:r>
          </a:p>
          <a:p>
            <a:endParaRPr lang="en-GB" sz="1200"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Pause and reflect</a:t>
            </a:r>
            <a:r>
              <a:rPr lang="en-GB" sz="1200" u="none" kern="1200" baseline="0" dirty="0">
                <a:solidFill>
                  <a:schemeClr val="tx1"/>
                </a:solidFill>
                <a:effectLst/>
                <a:latin typeface="+mn-lt"/>
                <a:ea typeface="+mn-ea"/>
                <a:cs typeface="+mn-cs"/>
              </a:rPr>
              <a:t> - </a:t>
            </a:r>
            <a:r>
              <a:rPr lang="en-GB" sz="1200" u="sng" kern="1200" dirty="0">
                <a:solidFill>
                  <a:schemeClr val="tx1"/>
                </a:solidFill>
                <a:effectLst/>
                <a:latin typeface="+mn-lt"/>
                <a:ea typeface="+mn-ea"/>
                <a:cs typeface="+mn-cs"/>
              </a:rPr>
              <a:t>Bringing your resilience capabilities to the surface</a:t>
            </a:r>
            <a:r>
              <a:rPr lang="en-GB" sz="1200" kern="1200" dirty="0">
                <a:solidFill>
                  <a:schemeClr val="tx1"/>
                </a:solidFill>
                <a:effectLst/>
                <a:latin typeface="+mn-lt"/>
                <a:ea typeface="+mn-ea"/>
                <a:cs typeface="+mn-cs"/>
              </a:rPr>
              <a:t>.  Think about a time when you needed to be resilient.  On your next turn, share what specifically you did to be resilient through it.  Remember, it’s up to you what and how much you share.  Play then passes to the next person.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squares</a:t>
            </a:r>
            <a:r>
              <a:rPr lang="en-GB" sz="1200" kern="1200" baseline="0" dirty="0">
                <a:solidFill>
                  <a:schemeClr val="tx1"/>
                </a:solidFill>
                <a:effectLst/>
                <a:latin typeface="+mn-lt"/>
                <a:ea typeface="+mn-ea"/>
                <a:cs typeface="+mn-cs"/>
              </a:rPr>
              <a:t> with the </a:t>
            </a:r>
            <a:r>
              <a:rPr lang="en-GB" sz="1200" kern="1200" dirty="0">
                <a:solidFill>
                  <a:schemeClr val="tx1"/>
                </a:solidFill>
                <a:effectLst/>
                <a:latin typeface="+mn-lt"/>
                <a:ea typeface="+mn-ea"/>
                <a:cs typeface="+mn-cs"/>
              </a:rPr>
              <a:t>Stop and Action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Plan image - Once the player’s turn ﬁnishes, everyone takes one minute to update their action planner with learnings, insights, personal notes and actions. Play restarts after the minute.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3-minute timer - It’s easy to go down a rabbit hole of discussion.  We’ve included a 3-minute timer to help you stay relaxed yet conscious of time.  It’s up to you whether or</a:t>
            </a:r>
            <a:r>
              <a:rPr lang="en-GB" sz="1200" kern="1200" baseline="0" dirty="0">
                <a:solidFill>
                  <a:schemeClr val="tx1"/>
                </a:solidFill>
                <a:effectLst/>
                <a:latin typeface="+mn-lt"/>
                <a:ea typeface="+mn-ea"/>
                <a:cs typeface="+mn-cs"/>
              </a:rPr>
              <a:t> not you use it</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19</a:t>
            </a:fld>
            <a:endParaRPr lang="en-GB" dirty="0"/>
          </a:p>
        </p:txBody>
      </p:sp>
    </p:spTree>
    <p:extLst>
      <p:ext uri="{BB962C8B-B14F-4D97-AF65-F5344CB8AC3E}">
        <p14:creationId xmlns:p14="http://schemas.microsoft.com/office/powerpoint/2010/main" val="318571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a:t>
            </a:fld>
            <a:endParaRPr lang="en-GB" dirty="0"/>
          </a:p>
        </p:txBody>
      </p:sp>
    </p:spTree>
    <p:extLst>
      <p:ext uri="{BB962C8B-B14F-4D97-AF65-F5344CB8AC3E}">
        <p14:creationId xmlns:p14="http://schemas.microsoft.com/office/powerpoint/2010/main" val="4231404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the purpose of the Action</a:t>
            </a:r>
            <a:r>
              <a:rPr lang="en-GB" baseline="0" dirty="0"/>
              <a:t> planner and how it should be used during the game:</a:t>
            </a:r>
          </a:p>
          <a:p>
            <a:pPr lvl="0"/>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It is </a:t>
            </a:r>
            <a:r>
              <a:rPr lang="en-GB" sz="1200" kern="1200" dirty="0">
                <a:solidFill>
                  <a:schemeClr val="tx1"/>
                </a:solidFill>
                <a:effectLst/>
                <a:latin typeface="+mn-lt"/>
                <a:ea typeface="+mn-ea"/>
                <a:cs typeface="+mn-cs"/>
              </a:rPr>
              <a:t>a positive help to players</a:t>
            </a:r>
          </a:p>
          <a:p>
            <a:pPr lvl="0"/>
            <a:r>
              <a:rPr lang="en-GB" sz="1200" kern="1200" dirty="0">
                <a:solidFill>
                  <a:schemeClr val="tx1"/>
                </a:solidFill>
                <a:effectLst/>
                <a:latin typeface="+mn-lt"/>
                <a:ea typeface="+mn-ea"/>
                <a:cs typeface="+mn-cs"/>
              </a:rPr>
              <a:t>- It’s up to them what they put in its spaces</a:t>
            </a:r>
          </a:p>
          <a:p>
            <a:pPr lvl="0"/>
            <a:r>
              <a:rPr lang="en-GB" sz="1200" kern="1200" dirty="0">
                <a:solidFill>
                  <a:schemeClr val="tx1"/>
                </a:solidFill>
                <a:effectLst/>
                <a:latin typeface="+mn-lt"/>
                <a:ea typeface="+mn-ea"/>
                <a:cs typeface="+mn-cs"/>
              </a:rPr>
              <a:t>- Encourage scribbling throughout their game time</a:t>
            </a:r>
            <a:r>
              <a:rPr lang="en-GB" sz="1200" kern="1200" baseline="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hey can for example record their decisions about Fact or Fiction)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The game board includes ‘Stop &amp; Action Plan’ time outs to capture notes and actions (</a:t>
            </a:r>
            <a:r>
              <a:rPr lang="en-GB" dirty="0"/>
              <a:t>Once the player who lands here finishes their turn, everyone takes one minute to update their action planner with learnings, insights, personal notes and actions.  Play restarts after the minute.)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All</a:t>
            </a:r>
            <a:r>
              <a:rPr lang="en-GB" sz="1200" kern="1200" baseline="0" dirty="0">
                <a:solidFill>
                  <a:schemeClr val="tx1"/>
                </a:solidFill>
                <a:effectLst/>
                <a:latin typeface="+mn-lt"/>
                <a:ea typeface="+mn-ea"/>
                <a:cs typeface="+mn-cs"/>
              </a:rPr>
              <a:t> players should have completed their 3 actions in the </a:t>
            </a:r>
            <a:r>
              <a:rPr lang="en-GB" sz="1200" kern="1200" dirty="0">
                <a:solidFill>
                  <a:schemeClr val="tx1"/>
                </a:solidFill>
                <a:effectLst/>
                <a:latin typeface="+mn-lt"/>
                <a:ea typeface="+mn-ea"/>
                <a:cs typeface="+mn-cs"/>
              </a:rPr>
              <a:t>“My Action Plan” section</a:t>
            </a:r>
            <a:r>
              <a:rPr lang="en-GB" sz="1200" kern="1200" baseline="0" dirty="0">
                <a:solidFill>
                  <a:schemeClr val="tx1"/>
                </a:solidFill>
                <a:effectLst/>
                <a:latin typeface="+mn-lt"/>
                <a:ea typeface="+mn-ea"/>
                <a:cs typeface="+mn-cs"/>
              </a:rPr>
              <a:t> by the end of the session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20</a:t>
            </a:fld>
            <a:endParaRPr lang="en-GB" dirty="0"/>
          </a:p>
        </p:txBody>
      </p:sp>
    </p:spTree>
    <p:extLst>
      <p:ext uri="{BB962C8B-B14F-4D97-AF65-F5344CB8AC3E}">
        <p14:creationId xmlns:p14="http://schemas.microsoft.com/office/powerpoint/2010/main" val="1323366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players that your</a:t>
            </a:r>
            <a:r>
              <a:rPr lang="en-GB" baseline="0" dirty="0"/>
              <a:t> role, as game host, is to:</a:t>
            </a:r>
          </a:p>
          <a:p>
            <a:endParaRPr lang="en-GB" baseline="0" dirty="0"/>
          </a:p>
          <a:p>
            <a:pPr marL="171450" indent="-171450">
              <a:buFont typeface="Arial" panose="020B0604020202020204" pitchFamily="34" charset="0"/>
              <a:buChar char="•"/>
            </a:pPr>
            <a:r>
              <a:rPr lang="en-GB" dirty="0"/>
              <a:t>Support you in making best use of your time </a:t>
            </a:r>
          </a:p>
          <a:p>
            <a:pPr marL="171450" indent="-171450">
              <a:buFont typeface="Arial" panose="020B0604020202020204" pitchFamily="34" charset="0"/>
              <a:buChar char="•"/>
            </a:pPr>
            <a:r>
              <a:rPr lang="en-GB" dirty="0"/>
              <a:t>Answer your questions, help</a:t>
            </a:r>
            <a:r>
              <a:rPr lang="en-GB" baseline="0" dirty="0"/>
              <a:t> and to support you as needed throughout play</a:t>
            </a:r>
            <a:endParaRPr lang="en-GB" dirty="0"/>
          </a:p>
          <a:p>
            <a:pPr marL="171450" indent="-171450">
              <a:buFont typeface="Arial" panose="020B0604020202020204" pitchFamily="34" charset="0"/>
              <a:buChar char="•"/>
            </a:pPr>
            <a:r>
              <a:rPr lang="en-GB" dirty="0"/>
              <a:t>Offer clarity needed and keep the game</a:t>
            </a:r>
            <a:r>
              <a:rPr lang="en-GB" baseline="0" dirty="0"/>
              <a:t> moving</a:t>
            </a:r>
            <a:endParaRPr lang="en-GB" dirty="0"/>
          </a:p>
          <a:p>
            <a:pPr marL="171450" indent="-171450">
              <a:buFont typeface="Arial" panose="020B0604020202020204" pitchFamily="34" charset="0"/>
              <a:buChar char="•"/>
            </a:pPr>
            <a:r>
              <a:rPr lang="en-GB" dirty="0"/>
              <a:t>Facilitate a debrief discussion during which you will consolidate your key learnings and share actions</a:t>
            </a:r>
          </a:p>
          <a:p>
            <a:pPr marL="171450" indent="-171450">
              <a:buFont typeface="Arial" panose="020B0604020202020204" pitchFamily="34" charset="0"/>
              <a:buChar char="•"/>
            </a:pPr>
            <a:r>
              <a:rPr lang="en-GB" dirty="0"/>
              <a:t>Make sure you leave with specific actions</a:t>
            </a:r>
          </a:p>
          <a:p>
            <a:pPr marL="171450" indent="-171450">
              <a:buFont typeface="Arial" panose="020B0604020202020204" pitchFamily="34" charset="0"/>
              <a:buChar char="•"/>
            </a:pPr>
            <a:r>
              <a:rPr lang="en-GB" dirty="0"/>
              <a:t>Follow-up with you afterwards – to keep</a:t>
            </a:r>
            <a:r>
              <a:rPr lang="en-GB" baseline="0" dirty="0"/>
              <a:t> up momentum for actions and results</a:t>
            </a:r>
            <a:endParaRPr lang="en-GB" dirty="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21</a:t>
            </a:fld>
            <a:endParaRPr lang="en-GB" dirty="0"/>
          </a:p>
        </p:txBody>
      </p:sp>
    </p:spTree>
    <p:extLst>
      <p:ext uri="{BB962C8B-B14F-4D97-AF65-F5344CB8AC3E}">
        <p14:creationId xmlns:p14="http://schemas.microsoft.com/office/powerpoint/2010/main" val="1884488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 players know that you may ask some questions to:</a:t>
            </a:r>
          </a:p>
          <a:p>
            <a:pPr marL="228600" indent="-228600">
              <a:buFont typeface="+mj-lt"/>
              <a:buAutoNum type="arabicPeriod"/>
            </a:pPr>
            <a:r>
              <a:rPr lang="en-GB" sz="1200" kern="1200" dirty="0">
                <a:solidFill>
                  <a:schemeClr val="tx1"/>
                </a:solidFill>
                <a:effectLst/>
                <a:latin typeface="+mn-lt"/>
                <a:ea typeface="+mn-ea"/>
                <a:cs typeface="+mn-cs"/>
              </a:rPr>
              <a:t>Tease out learning</a:t>
            </a:r>
          </a:p>
          <a:p>
            <a:pPr marL="228600" indent="-228600">
              <a:buFont typeface="+mj-lt"/>
              <a:buAutoNum type="arabicPeriod"/>
            </a:pPr>
            <a:r>
              <a:rPr lang="en-GB" sz="1200" kern="1200" dirty="0">
                <a:solidFill>
                  <a:schemeClr val="tx1"/>
                </a:solidFill>
                <a:effectLst/>
                <a:latin typeface="+mn-lt"/>
                <a:ea typeface="+mn-ea"/>
                <a:cs typeface="+mn-cs"/>
              </a:rPr>
              <a:t>Compare a card’s content to our team</a:t>
            </a:r>
          </a:p>
          <a:p>
            <a:pPr marL="228600" indent="-228600">
              <a:buFont typeface="+mj-lt"/>
              <a:buAutoNum type="arabicPeriod"/>
            </a:pPr>
            <a:r>
              <a:rPr lang="en-GB" sz="1200" kern="1200" dirty="0">
                <a:solidFill>
                  <a:schemeClr val="tx1"/>
                </a:solidFill>
                <a:effectLst/>
                <a:latin typeface="+mn-lt"/>
                <a:ea typeface="+mn-ea"/>
                <a:cs typeface="+mn-cs"/>
              </a:rPr>
              <a:t>Bring out resilient capabilities, mindsets and behaviours</a:t>
            </a:r>
            <a:r>
              <a:rPr lang="en-GB" sz="1200" kern="1200" baseline="0" dirty="0">
                <a:solidFill>
                  <a:schemeClr val="tx1"/>
                </a:solidFill>
                <a:effectLst/>
                <a:latin typeface="+mn-lt"/>
                <a:ea typeface="+mn-ea"/>
                <a:cs typeface="+mn-cs"/>
              </a:rPr>
              <a:t> players already have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Examples of open questions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And what did you learn from that?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might that card connect to our team?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With that experience what did you do to be resilient?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22</a:t>
            </a:fld>
            <a:endParaRPr lang="en-GB" dirty="0"/>
          </a:p>
        </p:txBody>
      </p:sp>
    </p:spTree>
    <p:extLst>
      <p:ext uri="{BB962C8B-B14F-4D97-AF65-F5344CB8AC3E}">
        <p14:creationId xmlns:p14="http://schemas.microsoft.com/office/powerpoint/2010/main" val="75206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23</a:t>
            </a:fld>
            <a:endParaRPr lang="en-GB" dirty="0"/>
          </a:p>
        </p:txBody>
      </p:sp>
    </p:spTree>
    <p:extLst>
      <p:ext uri="{BB962C8B-B14F-4D97-AF65-F5344CB8AC3E}">
        <p14:creationId xmlns:p14="http://schemas.microsoft.com/office/powerpoint/2010/main" val="2728454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Best to let players know when there are ten-minutes to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assess the</a:t>
            </a:r>
            <a:r>
              <a:rPr lang="en-GB" baseline="0" dirty="0"/>
              <a:t> appetite to play beyond the 70-minutes game time.  If there is value keep playing.</a:t>
            </a:r>
            <a:endParaRPr lang="en-GB" dirty="0"/>
          </a:p>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24</a:t>
            </a:fld>
            <a:endParaRPr lang="en-GB" dirty="0"/>
          </a:p>
        </p:txBody>
      </p:sp>
    </p:spTree>
    <p:extLst>
      <p:ext uri="{BB962C8B-B14F-4D97-AF65-F5344CB8AC3E}">
        <p14:creationId xmlns:p14="http://schemas.microsoft.com/office/powerpoint/2010/main" val="91667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25</a:t>
            </a:fld>
            <a:endParaRPr lang="en-GB" dirty="0"/>
          </a:p>
        </p:txBody>
      </p:sp>
    </p:spTree>
    <p:extLst>
      <p:ext uri="{BB962C8B-B14F-4D97-AF65-F5344CB8AC3E}">
        <p14:creationId xmlns:p14="http://schemas.microsoft.com/office/powerpoint/2010/main" val="12432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t>
            </a:r>
            <a:r>
              <a:rPr lang="en-GB" baseline="0" dirty="0"/>
              <a:t>players to make any final updates to their Action Planner. </a:t>
            </a:r>
          </a:p>
          <a:p>
            <a:r>
              <a:rPr lang="en-GB" baseline="0" dirty="0"/>
              <a:t>Allow a couple of minutes for this, giving you time to catch a breath.</a:t>
            </a:r>
          </a:p>
          <a:p>
            <a:r>
              <a:rPr lang="en-GB" baseline="0" dirty="0"/>
              <a:t>If time allows, this is a good opportunity to offer players a quick comfort break.</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26</a:t>
            </a:fld>
            <a:endParaRPr lang="en-GB" dirty="0"/>
          </a:p>
        </p:txBody>
      </p:sp>
    </p:spTree>
    <p:extLst>
      <p:ext uri="{BB962C8B-B14F-4D97-AF65-F5344CB8AC3E}">
        <p14:creationId xmlns:p14="http://schemas.microsoft.com/office/powerpoint/2010/main" val="3295365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some general questions to get some sharing.  </a:t>
            </a:r>
          </a:p>
          <a:p>
            <a:r>
              <a:rPr lang="en-GB" sz="1200" kern="1200" dirty="0">
                <a:solidFill>
                  <a:schemeClr val="tx1"/>
                </a:solidFill>
                <a:effectLst/>
                <a:latin typeface="+mn-lt"/>
                <a:ea typeface="+mn-ea"/>
                <a:cs typeface="+mn-cs"/>
              </a:rPr>
              <a:t>Examples of wide open questions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did you find it?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did you notice playing the game?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27</a:t>
            </a:fld>
            <a:endParaRPr lang="en-GB" dirty="0"/>
          </a:p>
        </p:txBody>
      </p:sp>
    </p:spTree>
    <p:extLst>
      <p:ext uri="{BB962C8B-B14F-4D97-AF65-F5344CB8AC3E}">
        <p14:creationId xmlns:p14="http://schemas.microsoft.com/office/powerpoint/2010/main" val="578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required confirm the answers to the Fact or Fiction cards.  </a:t>
            </a:r>
          </a:p>
        </p:txBody>
      </p:sp>
      <p:sp>
        <p:nvSpPr>
          <p:cNvPr id="4" name="Slide Number Placeholder 3"/>
          <p:cNvSpPr>
            <a:spLocks noGrp="1"/>
          </p:cNvSpPr>
          <p:nvPr>
            <p:ph type="sldNum" sz="quarter" idx="10"/>
          </p:nvPr>
        </p:nvSpPr>
        <p:spPr/>
        <p:txBody>
          <a:bodyPr/>
          <a:lstStyle/>
          <a:p>
            <a:fld id="{27635F2D-F00F-4A2B-AB71-884E2A76280F}" type="slidenum">
              <a:rPr lang="en-GB" smtClean="0"/>
              <a:t>28</a:t>
            </a:fld>
            <a:endParaRPr lang="en-GB" dirty="0"/>
          </a:p>
        </p:txBody>
      </p:sp>
    </p:spTree>
    <p:extLst>
      <p:ext uri="{BB962C8B-B14F-4D97-AF65-F5344CB8AC3E}">
        <p14:creationId xmlns:p14="http://schemas.microsoft.com/office/powerpoint/2010/main" val="1280985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Facilitate a</a:t>
            </a:r>
            <a:r>
              <a:rPr lang="en-GB" sz="1200" kern="1200" baseline="0" dirty="0">
                <a:solidFill>
                  <a:schemeClr val="tx1"/>
                </a:solidFill>
                <a:effectLst/>
                <a:latin typeface="+mn-lt"/>
                <a:ea typeface="+mn-ea"/>
                <a:cs typeface="+mn-cs"/>
              </a:rPr>
              <a:t> discussion</a:t>
            </a:r>
            <a:r>
              <a:rPr lang="en-GB" sz="1200" kern="1200" dirty="0">
                <a:solidFill>
                  <a:schemeClr val="tx1"/>
                </a:solidFill>
                <a:effectLst/>
                <a:latin typeface="+mn-lt"/>
                <a:ea typeface="+mn-ea"/>
                <a:cs typeface="+mn-cs"/>
              </a:rPr>
              <a:t> to consolidate learning.  </a:t>
            </a:r>
          </a:p>
          <a:p>
            <a:r>
              <a:rPr lang="en-GB" sz="1200" kern="1200" dirty="0">
                <a:solidFill>
                  <a:schemeClr val="tx1"/>
                </a:solidFill>
                <a:effectLst/>
                <a:latin typeface="+mn-lt"/>
                <a:ea typeface="+mn-ea"/>
                <a:cs typeface="+mn-cs"/>
              </a:rPr>
              <a:t>The following questions are examples for you. </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What did you learn from someone else in your group?</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surprised you?</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reassured you?</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was your most helpful learning?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Any other thoughts or questions?</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Players might also want to discuss their responses to some of the Resilience Builders, Support a Colleague or Resilience Consultants cards.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It’s ok that players might disagree about a card’s content, its purpose or a solution to its question.  </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29</a:t>
            </a:fld>
            <a:endParaRPr lang="en-GB" dirty="0"/>
          </a:p>
        </p:txBody>
      </p:sp>
    </p:spTree>
    <p:extLst>
      <p:ext uri="{BB962C8B-B14F-4D97-AF65-F5344CB8AC3E}">
        <p14:creationId xmlns:p14="http://schemas.microsoft.com/office/powerpoint/2010/main" val="175680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If players don’t already know each other, Invite them to briefly share their name, role description and 1 thing that has been on their mind so far today</a:t>
            </a:r>
          </a:p>
          <a:p>
            <a:pPr marL="171450" indent="-171450">
              <a:buFontTx/>
              <a:buChar char="-"/>
            </a:pPr>
            <a:r>
              <a:rPr lang="en-GB" baseline="0" dirty="0"/>
              <a:t>You role model by going first</a:t>
            </a:r>
          </a:p>
          <a:p>
            <a:pPr marL="171450" indent="-171450">
              <a:buFontTx/>
              <a:buChar char="-"/>
            </a:pPr>
            <a:r>
              <a:rPr lang="en-GB" baseline="0" dirty="0"/>
              <a:t>If players do already know each other it is still best-practice to get them speaking and engaging at this early stage. A suggestion would be to ask each player to share a word or brief phrase on what resilience means to them</a:t>
            </a:r>
          </a:p>
          <a:p>
            <a:pPr marL="0" indent="0">
              <a:buFontTx/>
              <a:buNone/>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a:t>
            </a:fld>
            <a:endParaRPr lang="en-GB" dirty="0"/>
          </a:p>
        </p:txBody>
      </p:sp>
    </p:spTree>
    <p:extLst>
      <p:ext uri="{BB962C8B-B14F-4D97-AF65-F5344CB8AC3E}">
        <p14:creationId xmlns:p14="http://schemas.microsoft.com/office/powerpoint/2010/main" val="2452737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people of the 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Ask them to what extent they have been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30</a:t>
            </a:fld>
            <a:endParaRPr lang="en-GB" dirty="0"/>
          </a:p>
        </p:txBody>
      </p:sp>
    </p:spTree>
    <p:extLst>
      <p:ext uri="{BB962C8B-B14F-4D97-AF65-F5344CB8AC3E}">
        <p14:creationId xmlns:p14="http://schemas.microsoft.com/office/powerpoint/2010/main" val="3236803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9AFED6-F271-440E-BCBE-A3A68BD366F1}" type="slidenum">
              <a:rPr lang="en-GB" smtClean="0"/>
              <a:t>31</a:t>
            </a:fld>
            <a:endParaRPr lang="en-GB" dirty="0"/>
          </a:p>
        </p:txBody>
      </p:sp>
    </p:spTree>
    <p:extLst>
      <p:ext uri="{BB962C8B-B14F-4D97-AF65-F5344CB8AC3E}">
        <p14:creationId xmlns:p14="http://schemas.microsoft.com/office/powerpoint/2010/main" val="347609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Remind</a:t>
            </a:r>
            <a:r>
              <a:rPr lang="en-GB" sz="1200" kern="1200" baseline="0" dirty="0">
                <a:solidFill>
                  <a:schemeClr val="tx1"/>
                </a:solidFill>
                <a:effectLst/>
                <a:latin typeface="+mn-lt"/>
                <a:ea typeface="+mn-ea"/>
                <a:cs typeface="+mn-cs"/>
              </a:rPr>
              <a:t> players that t</a:t>
            </a:r>
            <a:r>
              <a:rPr lang="en-GB" sz="1200" kern="1200" dirty="0">
                <a:solidFill>
                  <a:schemeClr val="tx1"/>
                </a:solidFill>
                <a:effectLst/>
                <a:latin typeface="+mn-lt"/>
                <a:ea typeface="+mn-ea"/>
                <a:cs typeface="+mn-cs"/>
              </a:rPr>
              <a:t>he true value of the game comes from implementing actions and seeing results.  </a:t>
            </a:r>
          </a:p>
          <a:p>
            <a:r>
              <a:rPr lang="en-GB" sz="1200" kern="1200" dirty="0">
                <a:solidFill>
                  <a:schemeClr val="tx1"/>
                </a:solidFill>
                <a:effectLst/>
                <a:latin typeface="+mn-lt"/>
                <a:ea typeface="+mn-ea"/>
                <a:cs typeface="+mn-cs"/>
              </a:rPr>
              <a:t>Conclude by seeking a public commitment from everyone to at least one action.  </a:t>
            </a:r>
          </a:p>
          <a:p>
            <a:r>
              <a:rPr lang="en-GB" sz="1200" kern="1200" dirty="0">
                <a:solidFill>
                  <a:schemeClr val="tx1"/>
                </a:solidFill>
                <a:effectLst/>
                <a:latin typeface="+mn-lt"/>
                <a:ea typeface="+mn-ea"/>
                <a:cs typeface="+mn-cs"/>
              </a:rPr>
              <a:t>One way to do this is to: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Invite one person to share one action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When they finish, ask them to choose the next person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Repeat this until everyone has shared</a:t>
            </a:r>
          </a:p>
          <a:p>
            <a:pPr lvl="0"/>
            <a:r>
              <a:rPr lang="en-GB" sz="1200" kern="1200" dirty="0">
                <a:solidFill>
                  <a:schemeClr val="tx1"/>
                </a:solidFill>
                <a:effectLst/>
                <a:latin typeface="+mn-lt"/>
                <a:ea typeface="+mn-ea"/>
                <a:cs typeface="+mn-cs"/>
              </a:rPr>
              <a:t>Another option is to have everyone write one action on a sheet of paper, then share them. </a:t>
            </a:r>
          </a:p>
          <a:p>
            <a:pPr lvl="0"/>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Your role as game host is to make sure people’s actions are specific.  Ask people to give more detail if their action is vague such as “to be more resilient” or “to communicate better.”</a:t>
            </a:r>
          </a:p>
          <a:p>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32</a:t>
            </a:fld>
            <a:endParaRPr lang="en-GB" dirty="0"/>
          </a:p>
        </p:txBody>
      </p:sp>
    </p:spTree>
    <p:extLst>
      <p:ext uri="{BB962C8B-B14F-4D97-AF65-F5344CB8AC3E}">
        <p14:creationId xmlns:p14="http://schemas.microsoft.com/office/powerpoint/2010/main" val="4024260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 players for their</a:t>
            </a:r>
            <a:r>
              <a:rPr lang="en-GB" sz="1200" kern="1200" baseline="0" dirty="0">
                <a:solidFill>
                  <a:schemeClr val="tx1"/>
                </a:solidFill>
                <a:effectLst/>
                <a:latin typeface="+mn-lt"/>
                <a:ea typeface="+mn-ea"/>
                <a:cs typeface="+mn-cs"/>
              </a:rPr>
              <a:t> time and input.</a:t>
            </a:r>
          </a:p>
          <a:p>
            <a:r>
              <a:rPr lang="en-GB" sz="1200" kern="1200" baseline="0" dirty="0">
                <a:solidFill>
                  <a:schemeClr val="tx1"/>
                </a:solidFill>
                <a:effectLst/>
                <a:latin typeface="+mn-lt"/>
                <a:ea typeface="+mn-ea"/>
                <a:cs typeface="+mn-cs"/>
              </a:rPr>
              <a:t>Encourage them to complete their actions and notice their results.</a:t>
            </a:r>
          </a:p>
          <a:p>
            <a:r>
              <a:rPr lang="en-GB" sz="1200" kern="1200" baseline="0" dirty="0">
                <a:solidFill>
                  <a:schemeClr val="tx1"/>
                </a:solidFill>
                <a:effectLst/>
                <a:latin typeface="+mn-lt"/>
                <a:ea typeface="+mn-ea"/>
                <a:cs typeface="+mn-cs"/>
              </a:rPr>
              <a:t>Let them know what follow-up you will be doing.</a:t>
            </a:r>
          </a:p>
          <a:p>
            <a:r>
              <a:rPr lang="en-GB" sz="1200" kern="1200" baseline="0" dirty="0">
                <a:solidFill>
                  <a:schemeClr val="tx1"/>
                </a:solidFill>
                <a:effectLst/>
                <a:latin typeface="+mn-lt"/>
                <a:ea typeface="+mn-ea"/>
                <a:cs typeface="+mn-cs"/>
              </a:rPr>
              <a:t>Check for outstanding questions.</a:t>
            </a:r>
          </a:p>
          <a:p>
            <a:r>
              <a:rPr lang="en-GB" sz="1200" kern="1200" baseline="0" dirty="0">
                <a:solidFill>
                  <a:schemeClr val="tx1"/>
                </a:solidFill>
                <a:effectLst/>
                <a:latin typeface="+mn-lt"/>
                <a:ea typeface="+mn-ea"/>
                <a:cs typeface="+mn-cs"/>
              </a:rPr>
              <a:t>Players complete evaluation forms (if applicable).</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33</a:t>
            </a:fld>
            <a:endParaRPr lang="en-GB" dirty="0"/>
          </a:p>
        </p:txBody>
      </p:sp>
    </p:spTree>
    <p:extLst>
      <p:ext uri="{BB962C8B-B14F-4D97-AF65-F5344CB8AC3E}">
        <p14:creationId xmlns:p14="http://schemas.microsoft.com/office/powerpoint/2010/main" val="267547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Run through the specific domestics</a:t>
            </a:r>
            <a:r>
              <a:rPr lang="en-GB" baseline="0" dirty="0"/>
              <a:t> that apply to your session (amend slide accordingly)</a:t>
            </a:r>
          </a:p>
        </p:txBody>
      </p:sp>
      <p:sp>
        <p:nvSpPr>
          <p:cNvPr id="4" name="Slide Number Placeholder 3"/>
          <p:cNvSpPr>
            <a:spLocks noGrp="1"/>
          </p:cNvSpPr>
          <p:nvPr>
            <p:ph type="sldNum" sz="quarter" idx="10"/>
          </p:nvPr>
        </p:nvSpPr>
        <p:spPr/>
        <p:txBody>
          <a:bodyPr/>
          <a:lstStyle/>
          <a:p>
            <a:fld id="{27635F2D-F00F-4A2B-AB71-884E2A76280F}" type="slidenum">
              <a:rPr lang="en-GB" smtClean="0"/>
              <a:t>4</a:t>
            </a:fld>
            <a:endParaRPr lang="en-GB" dirty="0"/>
          </a:p>
        </p:txBody>
      </p:sp>
    </p:spTree>
    <p:extLst>
      <p:ext uri="{BB962C8B-B14F-4D97-AF65-F5344CB8AC3E}">
        <p14:creationId xmlns:p14="http://schemas.microsoft.com/office/powerpoint/2010/main" val="344006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agenda</a:t>
            </a:r>
            <a:r>
              <a:rPr lang="en-GB" baseline="0" dirty="0"/>
              <a:t> items and t</a:t>
            </a:r>
            <a:r>
              <a:rPr lang="en-GB" dirty="0"/>
              <a:t>imings shown here are purely a guide.</a:t>
            </a:r>
            <a:r>
              <a:rPr lang="en-GB" baseline="0" dirty="0"/>
              <a:t>  Amend </a:t>
            </a:r>
            <a:r>
              <a:rPr lang="en-GB" dirty="0"/>
              <a:t>to suit your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“Commitment to action” section is the way to get a public commitment from everyone to at least one specific action.)</a:t>
            </a:r>
            <a:endParaRPr lang="en-GB" dirty="0"/>
          </a:p>
          <a:p>
            <a:endParaRPr lang="en-GB" dirty="0"/>
          </a:p>
          <a:p>
            <a:r>
              <a:rPr lang="en-GB" dirty="0"/>
              <a:t>Briefly run through the Session Overview of the session with participants:</a:t>
            </a:r>
          </a:p>
          <a:p>
            <a:endParaRPr lang="en-GB" dirty="0"/>
          </a:p>
          <a:p>
            <a:pPr marL="171450" indent="-171450">
              <a:buFont typeface="Arial" panose="020B0604020202020204" pitchFamily="34" charset="0"/>
              <a:buChar char="•"/>
            </a:pPr>
            <a:r>
              <a:rPr lang="en-GB" dirty="0"/>
              <a:t>Resilience:</a:t>
            </a:r>
            <a:r>
              <a:rPr lang="en-GB" baseline="0" dirty="0"/>
              <a:t> </a:t>
            </a:r>
            <a:r>
              <a:rPr lang="en-GB" dirty="0"/>
              <a:t>Key traits of resilience,</a:t>
            </a:r>
            <a:r>
              <a:rPr lang="en-GB" baseline="0" dirty="0"/>
              <a:t> </a:t>
            </a:r>
            <a:r>
              <a:rPr lang="en-GB" dirty="0"/>
              <a:t>Why develop our resilience,</a:t>
            </a:r>
            <a:r>
              <a:rPr lang="en-GB" baseline="0" dirty="0"/>
              <a:t> </a:t>
            </a:r>
            <a:r>
              <a:rPr lang="en-GB" dirty="0"/>
              <a:t>Benefits of a resilient workforce</a:t>
            </a:r>
          </a:p>
          <a:p>
            <a:pPr marL="171450" indent="-171450">
              <a:buFont typeface="Arial" panose="020B0604020202020204" pitchFamily="34" charset="0"/>
              <a:buChar char="•"/>
            </a:pPr>
            <a:r>
              <a:rPr lang="en-GB" baseline="0" dirty="0"/>
              <a:t>Building Resilience Game introduction</a:t>
            </a:r>
            <a:r>
              <a:rPr lang="en-GB" dirty="0"/>
              <a:t>: learning outcomes, playing the game, using the cards, using the action planner, the game host role</a:t>
            </a:r>
          </a:p>
          <a:p>
            <a:pPr marL="171450" indent="-171450">
              <a:buFont typeface="Arial" panose="020B0604020202020204" pitchFamily="34" charset="0"/>
              <a:buChar char="•"/>
            </a:pPr>
            <a:r>
              <a:rPr lang="en-GB" dirty="0"/>
              <a:t>Debrief and discussion</a:t>
            </a:r>
            <a:r>
              <a:rPr lang="en-GB" baseline="0" dirty="0"/>
              <a:t>: update planner, debrief discussion, answers to fact or fiction cards, , consolidate learning, discuss responses to other cards</a:t>
            </a:r>
          </a:p>
          <a:p>
            <a:pPr marL="171450" indent="-171450">
              <a:buFont typeface="Arial" panose="020B0604020202020204" pitchFamily="34" charset="0"/>
              <a:buChar char="•"/>
            </a:pPr>
            <a:r>
              <a:rPr lang="en-GB" baseline="0" dirty="0"/>
              <a:t>Commitment to action: All players make a public commitment to at least one specific action</a:t>
            </a: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5</a:t>
            </a:fld>
            <a:endParaRPr lang="en-GB" dirty="0"/>
          </a:p>
        </p:txBody>
      </p:sp>
    </p:spTree>
    <p:extLst>
      <p:ext uri="{BB962C8B-B14F-4D97-AF65-F5344CB8AC3E}">
        <p14:creationId xmlns:p14="http://schemas.microsoft.com/office/powerpoint/2010/main" val="200826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a:t>Explain that you will begin with a short session on what Resilience is, to set the scene.</a:t>
            </a:r>
          </a:p>
        </p:txBody>
      </p:sp>
      <p:sp>
        <p:nvSpPr>
          <p:cNvPr id="4" name="Slide Number Placeholder 3"/>
          <p:cNvSpPr>
            <a:spLocks noGrp="1"/>
          </p:cNvSpPr>
          <p:nvPr>
            <p:ph type="sldNum" sz="quarter" idx="10"/>
          </p:nvPr>
        </p:nvSpPr>
        <p:spPr/>
        <p:txBody>
          <a:bodyPr/>
          <a:lstStyle/>
          <a:p>
            <a:fld id="{27635F2D-F00F-4A2B-AB71-884E2A76280F}" type="slidenum">
              <a:rPr lang="en-GB" smtClean="0"/>
              <a:t>6</a:t>
            </a:fld>
            <a:endParaRPr lang="en-GB" dirty="0"/>
          </a:p>
        </p:txBody>
      </p:sp>
    </p:spTree>
    <p:extLst>
      <p:ext uri="{BB962C8B-B14F-4D97-AF65-F5344CB8AC3E}">
        <p14:creationId xmlns:p14="http://schemas.microsoft.com/office/powerpoint/2010/main" val="419268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Invite a player to read the Reed and the Oak Tree fable</a:t>
            </a:r>
            <a:r>
              <a:rPr lang="en-GB" baseline="0" dirty="0"/>
              <a:t>. (it’s on the back of each instructions card)</a:t>
            </a:r>
            <a:endParaRPr lang="en-GB" dirty="0"/>
          </a:p>
          <a:p>
            <a:pPr marL="0" indent="0">
              <a:buFontTx/>
              <a:buNone/>
            </a:pPr>
            <a:r>
              <a:rPr lang="en-GB" dirty="0"/>
              <a:t>Ask players for</a:t>
            </a:r>
            <a:r>
              <a:rPr lang="en-GB" baseline="0" dirty="0"/>
              <a:t> their reflections on the Reed and the Oak Tree, specifically in relation to what resilience is.</a:t>
            </a:r>
          </a:p>
          <a:p>
            <a:pPr marL="0" indent="0">
              <a:buFontTx/>
              <a:buNone/>
            </a:pPr>
            <a:r>
              <a:rPr lang="en-GB" baseline="0" dirty="0"/>
              <a:t>Ask players what resilience means to them.</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7</a:t>
            </a:fld>
            <a:endParaRPr lang="en-GB" dirty="0"/>
          </a:p>
        </p:txBody>
      </p:sp>
    </p:spTree>
    <p:extLst>
      <p:ext uri="{BB962C8B-B14F-4D97-AF65-F5344CB8AC3E}">
        <p14:creationId xmlns:p14="http://schemas.microsoft.com/office/powerpoint/2010/main" val="427429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these definitions: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Experts have defined resilience as an attitude that empowers people to examine, boost and use the strengths, characteristics, and other resources available to them.  Definitions include: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 individual’s ability to successfully cope with adversity (Wikipedia)</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capacity to recover quickly from difficulties; toughness (Oxford English Dictionary)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ability of a substance of object to spring back into shape; elasticity (Oxford English Dictionary)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person’s ability to deal with stress and bounce back from adversity – without permanent damage or distortion (Mark McGuinness, author of “Resilience”)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are all capable of becoming a more “resilient person”.  Resilience is innate within.  It’s logical therefore that we can learn techniques to build our resilience.</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7635F2D-F00F-4A2B-AB71-884E2A76280F}" type="slidenum">
              <a:rPr lang="en-GB" smtClean="0"/>
              <a:t>8</a:t>
            </a:fld>
            <a:endParaRPr lang="en-GB" dirty="0"/>
          </a:p>
        </p:txBody>
      </p:sp>
    </p:spTree>
    <p:extLst>
      <p:ext uri="{BB962C8B-B14F-4D97-AF65-F5344CB8AC3E}">
        <p14:creationId xmlns:p14="http://schemas.microsoft.com/office/powerpoint/2010/main" val="38848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Before revealing the key traits of resilience on the next slide, ask players for 2-3</a:t>
            </a:r>
            <a:r>
              <a:rPr lang="en-GB" sz="1200" kern="1200" baseline="0" dirty="0">
                <a:solidFill>
                  <a:schemeClr val="tx1"/>
                </a:solidFill>
                <a:effectLst/>
                <a:latin typeface="+mn-lt"/>
                <a:ea typeface="+mn-ea"/>
                <a:cs typeface="+mn-cs"/>
              </a:rPr>
              <a:t> examples. </a:t>
            </a:r>
          </a:p>
          <a:p>
            <a:r>
              <a:rPr lang="en-GB" sz="1200" kern="1200" baseline="0" dirty="0">
                <a:solidFill>
                  <a:schemeClr val="tx1"/>
                </a:solidFill>
                <a:effectLst/>
                <a:latin typeface="+mn-lt"/>
                <a:ea typeface="+mn-ea"/>
                <a:cs typeface="+mn-cs"/>
              </a:rPr>
              <a:t>You have “Awareness” already on the slide to start people off</a:t>
            </a:r>
            <a:endParaRPr lang="en-GB" dirty="0"/>
          </a:p>
        </p:txBody>
      </p:sp>
      <p:sp>
        <p:nvSpPr>
          <p:cNvPr id="4" name="Slide Number Placeholder 3"/>
          <p:cNvSpPr>
            <a:spLocks noGrp="1"/>
          </p:cNvSpPr>
          <p:nvPr>
            <p:ph type="sldNum" sz="quarter" idx="10"/>
          </p:nvPr>
        </p:nvSpPr>
        <p:spPr/>
        <p:txBody>
          <a:bodyPr/>
          <a:lstStyle/>
          <a:p>
            <a:fld id="{27635F2D-F00F-4A2B-AB71-884E2A76280F}" type="slidenum">
              <a:rPr lang="en-GB" smtClean="0"/>
              <a:t>9</a:t>
            </a:fld>
            <a:endParaRPr lang="en-GB" dirty="0"/>
          </a:p>
        </p:txBody>
      </p:sp>
    </p:spTree>
    <p:extLst>
      <p:ext uri="{BB962C8B-B14F-4D97-AF65-F5344CB8AC3E}">
        <p14:creationId xmlns:p14="http://schemas.microsoft.com/office/powerpoint/2010/main" val="1219321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9885" y="2856323"/>
            <a:ext cx="8587820" cy="1732177"/>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075"/>
          <a:stretch/>
        </p:blipFill>
        <p:spPr>
          <a:xfrm>
            <a:off x="279887" y="273377"/>
            <a:ext cx="2868665" cy="2064470"/>
          </a:xfrm>
          <a:prstGeom prst="rect">
            <a:avLst/>
          </a:prstGeom>
          <a:ln>
            <a:noFill/>
          </a:ln>
          <a:effectLst>
            <a:softEdge rad="112500"/>
          </a:effectLst>
        </p:spPr>
      </p:pic>
    </p:spTree>
    <p:extLst>
      <p:ext uri="{BB962C8B-B14F-4D97-AF65-F5344CB8AC3E}">
        <p14:creationId xmlns:p14="http://schemas.microsoft.com/office/powerpoint/2010/main" val="98072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89484"/>
          <a:stretch/>
        </p:blipFill>
        <p:spPr>
          <a:xfrm>
            <a:off x="-1" y="6136849"/>
            <a:ext cx="12192001" cy="721152"/>
          </a:xfrm>
          <a:prstGeom prst="rect">
            <a:avLst/>
          </a:prstGeom>
        </p:spPr>
      </p:pic>
      <p:sp>
        <p:nvSpPr>
          <p:cNvPr id="2" name="Title 1"/>
          <p:cNvSpPr>
            <a:spLocks noGrp="1"/>
          </p:cNvSpPr>
          <p:nvPr>
            <p:ph type="title"/>
          </p:nvPr>
        </p:nvSpPr>
        <p:spPr>
          <a:xfrm>
            <a:off x="130630" y="329270"/>
            <a:ext cx="8608018" cy="1735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130630" y="2064470"/>
            <a:ext cx="11700000" cy="4155353"/>
          </a:xfrm>
        </p:spPr>
        <p:txBody>
          <a:bodyPr/>
          <a:lstStyle>
            <a:lvl4pPr>
              <a:defRPr>
                <a:solidFill>
                  <a:srgbClr val="44BBBB"/>
                </a:solidFill>
              </a:defRPr>
            </a:lvl4pPr>
            <a:lvl5pPr>
              <a:defRPr>
                <a:solidFill>
                  <a:srgbClr val="BB112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CD5D5F2-C8B1-4668-A863-EFA2E3A4DA14}" type="datetimeFigureOut">
              <a:rPr lang="en-GB" smtClean="0"/>
              <a:t>22/02/2022</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BCB55DD-0865-43CA-A7EA-79739B745746}" type="slidenum">
              <a:rPr lang="en-GB" smtClean="0"/>
              <a:t>‹#›</a:t>
            </a:fld>
            <a:endParaRPr lang="en-GB" dirty="0"/>
          </a:p>
        </p:txBody>
      </p:sp>
    </p:spTree>
    <p:extLst>
      <p:ext uri="{BB962C8B-B14F-4D97-AF65-F5344CB8AC3E}">
        <p14:creationId xmlns:p14="http://schemas.microsoft.com/office/powerpoint/2010/main" val="29527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1, 5, 9 .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CD5D5F2-C8B1-4668-A863-EFA2E3A4DA14}" type="datetimeFigureOut">
              <a:rPr lang="en-GB" smtClean="0"/>
              <a:t>22/02/2022</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BCB55DD-0865-43CA-A7EA-79739B745746}" type="slidenum">
              <a:rPr lang="en-GB" smtClean="0"/>
              <a:t>‹#›</a:t>
            </a:fld>
            <a:endParaRPr lang="en-GB" dirty="0"/>
          </a:p>
        </p:txBody>
      </p:sp>
      <p:sp>
        <p:nvSpPr>
          <p:cNvPr id="8" name="Rectangle: Rounded Corners 7">
            <a:extLst>
              <a:ext uri="{FF2B5EF4-FFF2-40B4-BE49-F238E27FC236}">
                <a16:creationId xmlns:a16="http://schemas.microsoft.com/office/drawing/2014/main" id="{3F321813-F77F-45E9-89AA-95B01E2BDD6D}"/>
              </a:ext>
            </a:extLst>
          </p:cNvPr>
          <p:cNvSpPr/>
          <p:nvPr userDrawn="1"/>
        </p:nvSpPr>
        <p:spPr>
          <a:xfrm>
            <a:off x="5788058" y="2372257"/>
            <a:ext cx="5983139" cy="3338423"/>
          </a:xfrm>
          <a:prstGeom prst="roundRect">
            <a:avLst/>
          </a:prstGeom>
          <a:solidFill>
            <a:srgbClr val="CC3388"/>
          </a:solidFill>
          <a:ln w="76200">
            <a:solidFill>
              <a:srgbClr val="8844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00" dirty="0">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a:extLst>
              <a:ext uri="{FF2B5EF4-FFF2-40B4-BE49-F238E27FC236}">
                <a16:creationId xmlns:a16="http://schemas.microsoft.com/office/drawing/2014/main" id="{32209625-E62D-411B-A25C-354B65FD0A6D}"/>
              </a:ext>
            </a:extLst>
          </p:cNvPr>
          <p:cNvSpPr>
            <a:spLocks noGrp="1"/>
          </p:cNvSpPr>
          <p:nvPr>
            <p:ph sz="quarter" idx="13" hasCustomPrompt="1"/>
          </p:nvPr>
        </p:nvSpPr>
        <p:spPr>
          <a:xfrm>
            <a:off x="6669975" y="2754776"/>
            <a:ext cx="4219303" cy="2573383"/>
          </a:xfrm>
        </p:spPr>
        <p:txBody>
          <a:bodyPr/>
          <a:lstStyle>
            <a:lvl1pPr marL="0" indent="0" algn="ctr">
              <a:buNone/>
              <a:defRPr sz="16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1</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12238"/>
          <a:stretch/>
        </p:blipFill>
        <p:spPr>
          <a:xfrm>
            <a:off x="280315" y="2260302"/>
            <a:ext cx="4959218" cy="3562335"/>
          </a:xfrm>
          <a:prstGeom prst="rect">
            <a:avLst/>
          </a:prstGeom>
          <a:ln>
            <a:noFill/>
          </a:ln>
          <a:effectLst>
            <a:softEdge rad="112500"/>
          </a:effectLst>
        </p:spPr>
      </p:pic>
    </p:spTree>
    <p:extLst>
      <p:ext uri="{BB962C8B-B14F-4D97-AF65-F5344CB8AC3E}">
        <p14:creationId xmlns:p14="http://schemas.microsoft.com/office/powerpoint/2010/main" val="3972511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89485"/>
          <a:stretch/>
        </p:blipFill>
        <p:spPr>
          <a:xfrm>
            <a:off x="0" y="6136848"/>
            <a:ext cx="12192000" cy="721151"/>
          </a:xfrm>
          <a:prstGeom prst="rect">
            <a:avLst/>
          </a:prstGeom>
        </p:spPr>
      </p:pic>
      <p:sp>
        <p:nvSpPr>
          <p:cNvPr id="2" name="Title Placeholder 1"/>
          <p:cNvSpPr>
            <a:spLocks noGrp="1"/>
          </p:cNvSpPr>
          <p:nvPr>
            <p:ph type="title"/>
          </p:nvPr>
        </p:nvSpPr>
        <p:spPr>
          <a:xfrm>
            <a:off x="132233" y="328318"/>
            <a:ext cx="8578134" cy="173561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32233" y="2063932"/>
            <a:ext cx="11704320" cy="41130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87473" y="161980"/>
            <a:ext cx="3048000" cy="1901952"/>
          </a:xfrm>
          <a:prstGeom prst="rect">
            <a:avLst/>
          </a:prstGeom>
        </p:spPr>
      </p:pic>
    </p:spTree>
    <p:extLst>
      <p:ext uri="{BB962C8B-B14F-4D97-AF65-F5344CB8AC3E}">
        <p14:creationId xmlns:p14="http://schemas.microsoft.com/office/powerpoint/2010/main" val="375069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kern="1200">
          <a:solidFill>
            <a:srgbClr val="8844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3366BB"/>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BB1122"/>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55AA44"/>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hyperlink" Target="http://www.robertsontraining.co.u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Hi there,</a:t>
            </a:r>
          </a:p>
        </p:txBody>
      </p:sp>
      <p:sp>
        <p:nvSpPr>
          <p:cNvPr id="5" name="Content Placeholder 4"/>
          <p:cNvSpPr>
            <a:spLocks noGrp="1"/>
          </p:cNvSpPr>
          <p:nvPr>
            <p:ph idx="1"/>
          </p:nvPr>
        </p:nvSpPr>
        <p:spPr>
          <a:xfrm>
            <a:off x="130630" y="2194560"/>
            <a:ext cx="11700000" cy="4025263"/>
          </a:xfrm>
        </p:spPr>
        <p:txBody>
          <a:bodyPr/>
          <a:lstStyle/>
          <a:p>
            <a:r>
              <a:rPr lang="en-GB" dirty="0"/>
              <a:t>These slides and notes (see notes pages) are a resource.</a:t>
            </a:r>
          </a:p>
          <a:p>
            <a:r>
              <a:rPr lang="en-GB" dirty="0">
                <a:solidFill>
                  <a:srgbClr val="BB1122"/>
                </a:solidFill>
              </a:rPr>
              <a:t>You decide if and how you can best use them</a:t>
            </a:r>
          </a:p>
          <a:p>
            <a:r>
              <a:rPr lang="en-GB" dirty="0"/>
              <a:t>Use as many or as few as you want</a:t>
            </a:r>
          </a:p>
          <a:p>
            <a:r>
              <a:rPr lang="en-GB" dirty="0">
                <a:solidFill>
                  <a:srgbClr val="BB1122"/>
                </a:solidFill>
              </a:rPr>
              <a:t>Use none if you’d prefer</a:t>
            </a:r>
            <a:endParaRPr lang="en-GB" dirty="0"/>
          </a:p>
          <a:p>
            <a:endParaRPr lang="en-GB" dirty="0"/>
          </a:p>
        </p:txBody>
      </p:sp>
    </p:spTree>
    <p:extLst>
      <p:ext uri="{BB962C8B-B14F-4D97-AF65-F5344CB8AC3E}">
        <p14:creationId xmlns:p14="http://schemas.microsoft.com/office/powerpoint/2010/main" val="283512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traits of resilience</a:t>
            </a:r>
          </a:p>
        </p:txBody>
      </p:sp>
      <p:sp>
        <p:nvSpPr>
          <p:cNvPr id="3" name="Content Placeholder 2"/>
          <p:cNvSpPr>
            <a:spLocks noGrp="1"/>
          </p:cNvSpPr>
          <p:nvPr>
            <p:ph idx="1"/>
          </p:nvPr>
        </p:nvSpPr>
        <p:spPr/>
        <p:txBody>
          <a:bodyPr>
            <a:normAutofit lnSpcReduction="10000"/>
          </a:bodyPr>
          <a:lstStyle/>
          <a:p>
            <a:pPr lvl="0"/>
            <a:r>
              <a:rPr lang="en-GB" dirty="0"/>
              <a:t>Awareness</a:t>
            </a:r>
          </a:p>
          <a:p>
            <a:pPr lvl="0"/>
            <a:r>
              <a:rPr lang="en-GB" dirty="0"/>
              <a:t>Adaptability</a:t>
            </a:r>
          </a:p>
          <a:p>
            <a:pPr lvl="0"/>
            <a:r>
              <a:rPr lang="en-GB" dirty="0"/>
              <a:t>Responsibility</a:t>
            </a:r>
          </a:p>
          <a:p>
            <a:pPr lvl="0"/>
            <a:r>
              <a:rPr lang="en-GB" dirty="0"/>
              <a:t>Problem-solving</a:t>
            </a:r>
          </a:p>
          <a:p>
            <a:pPr lvl="0"/>
            <a:r>
              <a:rPr lang="en-GB" dirty="0"/>
              <a:t>Empathy</a:t>
            </a:r>
          </a:p>
          <a:p>
            <a:pPr lvl="0"/>
            <a:r>
              <a:rPr lang="en-GB" dirty="0"/>
              <a:t>Optimism</a:t>
            </a:r>
          </a:p>
          <a:p>
            <a:pPr lvl="0"/>
            <a:r>
              <a:rPr lang="en-GB" dirty="0"/>
              <a:t>Humour</a:t>
            </a:r>
          </a:p>
          <a:p>
            <a:pPr marL="0" indent="0">
              <a:buNone/>
            </a:pPr>
            <a:endParaRPr lang="en-GB" dirty="0"/>
          </a:p>
          <a:p>
            <a:endParaRPr lang="en-GB" dirty="0"/>
          </a:p>
        </p:txBody>
      </p:sp>
      <p:pic>
        <p:nvPicPr>
          <p:cNvPr id="4" name="Content Placeholder 8" descr="reeds_delete_delete2_18615_o.jpg"/>
          <p:cNvPicPr>
            <a:picLocks noChangeAspect="1"/>
          </p:cNvPicPr>
          <p:nvPr/>
        </p:nvPicPr>
        <p:blipFill>
          <a:blip r:embed="rId3"/>
          <a:stretch>
            <a:fillRect/>
          </a:stretch>
        </p:blipFill>
        <p:spPr>
          <a:xfrm>
            <a:off x="9345991" y="2665982"/>
            <a:ext cx="1967169" cy="2952328"/>
          </a:xfrm>
          <a:prstGeom prst="rect">
            <a:avLst/>
          </a:prstGeom>
          <a:ln>
            <a:noFill/>
          </a:ln>
          <a:effectLst>
            <a:softEdge rad="112500"/>
          </a:effectLst>
        </p:spPr>
      </p:pic>
    </p:spTree>
    <p:extLst>
      <p:ext uri="{BB962C8B-B14F-4D97-AF65-F5344CB8AC3E}">
        <p14:creationId xmlns:p14="http://schemas.microsoft.com/office/powerpoint/2010/main" val="335181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830" y="2852950"/>
            <a:ext cx="10515600" cy="1325563"/>
          </a:xfrm>
        </p:spPr>
        <p:txBody>
          <a:bodyPr/>
          <a:lstStyle/>
          <a:p>
            <a:pPr algn="ctr"/>
            <a:r>
              <a:rPr lang="en-GB" dirty="0"/>
              <a:t>Why develop our resilience?</a:t>
            </a:r>
          </a:p>
        </p:txBody>
      </p:sp>
    </p:spTree>
    <p:extLst>
      <p:ext uri="{BB962C8B-B14F-4D97-AF65-F5344CB8AC3E}">
        <p14:creationId xmlns:p14="http://schemas.microsoft.com/office/powerpoint/2010/main" val="335888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develop our resilience?</a:t>
            </a:r>
          </a:p>
        </p:txBody>
      </p:sp>
      <p:sp>
        <p:nvSpPr>
          <p:cNvPr id="3" name="Content Placeholder 2"/>
          <p:cNvSpPr>
            <a:spLocks noGrp="1"/>
          </p:cNvSpPr>
          <p:nvPr>
            <p:ph idx="1"/>
          </p:nvPr>
        </p:nvSpPr>
        <p:spPr/>
        <p:txBody>
          <a:bodyPr/>
          <a:lstStyle/>
          <a:p>
            <a:r>
              <a:rPr lang="en-GB" dirty="0"/>
              <a:t>Fast-paced working world</a:t>
            </a:r>
          </a:p>
          <a:p>
            <a:r>
              <a:rPr lang="en-GB" dirty="0">
                <a:solidFill>
                  <a:srgbClr val="BB1122"/>
                </a:solidFill>
              </a:rPr>
              <a:t>Recover quickly from mistakes</a:t>
            </a:r>
          </a:p>
          <a:p>
            <a:r>
              <a:rPr lang="en-GB" dirty="0"/>
              <a:t>Focus on thoughts and feelings</a:t>
            </a:r>
          </a:p>
          <a:p>
            <a:r>
              <a:rPr lang="en-GB" dirty="0">
                <a:solidFill>
                  <a:srgbClr val="BB1122"/>
                </a:solidFill>
              </a:rPr>
              <a:t>Observe own actions and responses</a:t>
            </a:r>
          </a:p>
          <a:p>
            <a:r>
              <a:rPr lang="en-GB" dirty="0"/>
              <a:t>Practical ideas on how to make positive changes</a:t>
            </a:r>
          </a:p>
          <a:p>
            <a:endParaRPr lang="en-GB" dirty="0"/>
          </a:p>
        </p:txBody>
      </p:sp>
    </p:spTree>
    <p:extLst>
      <p:ext uri="{BB962C8B-B14F-4D97-AF65-F5344CB8AC3E}">
        <p14:creationId xmlns:p14="http://schemas.microsoft.com/office/powerpoint/2010/main" val="80834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661" y="3025252"/>
            <a:ext cx="10515600" cy="1325563"/>
          </a:xfrm>
        </p:spPr>
        <p:txBody>
          <a:bodyPr/>
          <a:lstStyle/>
          <a:p>
            <a:pPr algn="ctr"/>
            <a:r>
              <a:rPr lang="en-GB" dirty="0"/>
              <a:t>How will our organisation benefit from a resilient workforce?</a:t>
            </a:r>
          </a:p>
        </p:txBody>
      </p:sp>
    </p:spTree>
    <p:extLst>
      <p:ext uri="{BB962C8B-B14F-4D97-AF65-F5344CB8AC3E}">
        <p14:creationId xmlns:p14="http://schemas.microsoft.com/office/powerpoint/2010/main" val="189642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will our organisation benefit from a resilient workforce?</a:t>
            </a:r>
          </a:p>
        </p:txBody>
      </p:sp>
      <p:sp>
        <p:nvSpPr>
          <p:cNvPr id="3" name="Content Placeholder 2"/>
          <p:cNvSpPr>
            <a:spLocks noGrp="1"/>
          </p:cNvSpPr>
          <p:nvPr>
            <p:ph idx="1"/>
          </p:nvPr>
        </p:nvSpPr>
        <p:spPr>
          <a:xfrm>
            <a:off x="130630" y="2703678"/>
            <a:ext cx="11223170" cy="3782378"/>
          </a:xfrm>
        </p:spPr>
        <p:txBody>
          <a:bodyPr/>
          <a:lstStyle/>
          <a:p>
            <a:pPr lvl="0"/>
            <a:r>
              <a:rPr lang="en-GB" dirty="0"/>
              <a:t>Positive approach to change</a:t>
            </a:r>
          </a:p>
          <a:p>
            <a:pPr lvl="0"/>
            <a:r>
              <a:rPr lang="en-GB" dirty="0">
                <a:solidFill>
                  <a:srgbClr val="BB1122"/>
                </a:solidFill>
              </a:rPr>
              <a:t>Increased efficiency and productivity</a:t>
            </a:r>
          </a:p>
          <a:p>
            <a:pPr lvl="0"/>
            <a:r>
              <a:rPr lang="en-GB" dirty="0"/>
              <a:t>A more proactive workforce </a:t>
            </a:r>
          </a:p>
          <a:p>
            <a:pPr lvl="0"/>
            <a:r>
              <a:rPr lang="en-GB" dirty="0">
                <a:solidFill>
                  <a:srgbClr val="BB1122"/>
                </a:solidFill>
              </a:rPr>
              <a:t>Reduced workplace conflict </a:t>
            </a:r>
          </a:p>
          <a:p>
            <a:pPr marL="0" indent="0">
              <a:buNone/>
            </a:pPr>
            <a:endParaRPr lang="en-GB" dirty="0"/>
          </a:p>
        </p:txBody>
      </p:sp>
      <p:pic>
        <p:nvPicPr>
          <p:cNvPr id="1026" name="Picture 2" descr="Computer, Laptop, Technology, Office, Busin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077" y="2703678"/>
            <a:ext cx="3662083" cy="2441389"/>
          </a:xfrm>
          <a:prstGeom prst="rect">
            <a:avLst/>
          </a:prstGeom>
          <a:noFill/>
          <a:effectLst>
            <a:softEdge rad="112522"/>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88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Resilience Game introduction</a:t>
            </a:r>
          </a:p>
        </p:txBody>
      </p:sp>
      <p:sp>
        <p:nvSpPr>
          <p:cNvPr id="5" name="Content Placeholder 4"/>
          <p:cNvSpPr>
            <a:spLocks noGrp="1"/>
          </p:cNvSpPr>
          <p:nvPr>
            <p:ph sz="quarter" idx="13"/>
          </p:nvPr>
        </p:nvSpPr>
        <p:spPr/>
        <p:txBody>
          <a:bodyPr/>
          <a:lstStyle/>
          <a:p>
            <a:r>
              <a:rPr lang="en-GB" dirty="0"/>
              <a:t>2</a:t>
            </a:r>
          </a:p>
        </p:txBody>
      </p:sp>
    </p:spTree>
    <p:extLst>
      <p:ext uri="{BB962C8B-B14F-4D97-AF65-F5344CB8AC3E}">
        <p14:creationId xmlns:p14="http://schemas.microsoft.com/office/powerpoint/2010/main" val="412402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game</a:t>
            </a:r>
          </a:p>
        </p:txBody>
      </p:sp>
      <p:sp>
        <p:nvSpPr>
          <p:cNvPr id="3" name="Content Placeholder 2"/>
          <p:cNvSpPr>
            <a:spLocks noGrp="1"/>
          </p:cNvSpPr>
          <p:nvPr>
            <p:ph idx="1"/>
          </p:nvPr>
        </p:nvSpPr>
        <p:spPr/>
        <p:txBody>
          <a:bodyPr>
            <a:normAutofit/>
          </a:bodyPr>
          <a:lstStyle/>
          <a:p>
            <a:r>
              <a:rPr lang="en-US" dirty="0"/>
              <a:t>Builds skills and knowledge </a:t>
            </a:r>
          </a:p>
          <a:p>
            <a:r>
              <a:rPr lang="en-GB" dirty="0">
                <a:solidFill>
                  <a:srgbClr val="BB1122"/>
                </a:solidFill>
              </a:rPr>
              <a:t>Celebrates your current resilience capability and increases it</a:t>
            </a:r>
          </a:p>
          <a:p>
            <a:r>
              <a:rPr lang="en-GB" dirty="0"/>
              <a:t>Unlike traditional board games, this one is all about the discussions</a:t>
            </a:r>
          </a:p>
          <a:p>
            <a:r>
              <a:rPr lang="en-GB" dirty="0">
                <a:solidFill>
                  <a:srgbClr val="BB1122"/>
                </a:solidFill>
              </a:rPr>
              <a:t>Provides you with the opportunity to link this important subject directly to your own work-based reality</a:t>
            </a:r>
          </a:p>
          <a:p>
            <a:pPr marL="0" indent="0">
              <a:buNone/>
            </a:pPr>
            <a:endParaRPr lang="en-GB" dirty="0"/>
          </a:p>
          <a:p>
            <a:endParaRPr lang="en-GB" dirty="0"/>
          </a:p>
        </p:txBody>
      </p:sp>
    </p:spTree>
    <p:extLst>
      <p:ext uri="{BB962C8B-B14F-4D97-AF65-F5344CB8AC3E}">
        <p14:creationId xmlns:p14="http://schemas.microsoft.com/office/powerpoint/2010/main" val="40137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a:xfrm>
            <a:off x="315884" y="1973030"/>
            <a:ext cx="11876116" cy="4383541"/>
          </a:xfrm>
        </p:spPr>
        <p:txBody>
          <a:bodyPr>
            <a:noAutofit/>
          </a:bodyPr>
          <a:lstStyle/>
          <a:p>
            <a:pPr marL="0" indent="0">
              <a:buNone/>
            </a:pPr>
            <a:r>
              <a:rPr lang="en-GB" sz="2400" dirty="0"/>
              <a:t>On completion of the game and debrief, players will be able to:</a:t>
            </a:r>
          </a:p>
          <a:p>
            <a:pPr marL="457200" lvl="0" indent="-457200">
              <a:buFont typeface="+mj-lt"/>
              <a:buAutoNum type="arabicPeriod"/>
            </a:pPr>
            <a:r>
              <a:rPr lang="en-GB" sz="2400" dirty="0"/>
              <a:t>Describe resilience for the individual and organisation</a:t>
            </a:r>
          </a:p>
          <a:p>
            <a:pPr marL="457200" lvl="0" indent="-457200">
              <a:buFont typeface="+mj-lt"/>
              <a:buAutoNum type="arabicPeriod"/>
            </a:pPr>
            <a:r>
              <a:rPr lang="en-GB" sz="2400" dirty="0">
                <a:solidFill>
                  <a:srgbClr val="BB1122"/>
                </a:solidFill>
              </a:rPr>
              <a:t>State at least five resilience qualities they recognise in themselves</a:t>
            </a:r>
          </a:p>
          <a:p>
            <a:pPr marL="457200" lvl="0" indent="-457200">
              <a:buFont typeface="+mj-lt"/>
              <a:buAutoNum type="arabicPeriod"/>
            </a:pPr>
            <a:r>
              <a:rPr lang="en-GB" sz="2400" dirty="0"/>
              <a:t>Recall at least four situations where they have been resilient in their professional and personal lives.</a:t>
            </a:r>
          </a:p>
          <a:p>
            <a:pPr marL="457200" lvl="0" indent="-457200">
              <a:buFont typeface="+mj-lt"/>
              <a:buAutoNum type="arabicPeriod"/>
            </a:pPr>
            <a:r>
              <a:rPr lang="en-GB" sz="2400" dirty="0">
                <a:solidFill>
                  <a:srgbClr val="BB1122"/>
                </a:solidFill>
              </a:rPr>
              <a:t>Describe three ways to help colleagues appreciate their own resilience.</a:t>
            </a:r>
          </a:p>
          <a:p>
            <a:pPr marL="457200" lvl="0" indent="-457200">
              <a:buFont typeface="+mj-lt"/>
              <a:buAutoNum type="arabicPeriod"/>
            </a:pPr>
            <a:r>
              <a:rPr lang="en-GB" sz="2400" dirty="0"/>
              <a:t>Plan a minimum of three specific actions to develop their resilience.  People managers will also have actions to help and support their people in building their resilience</a:t>
            </a:r>
          </a:p>
          <a:p>
            <a:pPr marL="457200" lvl="0" indent="-457200">
              <a:buFont typeface="+mj-lt"/>
              <a:buAutoNum type="arabicPeriod"/>
            </a:pPr>
            <a:r>
              <a:rPr lang="en-GB" sz="2400" dirty="0">
                <a:solidFill>
                  <a:srgbClr val="BB1122"/>
                </a:solidFill>
              </a:rPr>
              <a:t>Action plan to overcome at least two personal resilience challenges.</a:t>
            </a:r>
            <a:endParaRPr lang="en-GB" sz="2400" dirty="0"/>
          </a:p>
        </p:txBody>
      </p:sp>
    </p:spTree>
    <p:extLst>
      <p:ext uri="{BB962C8B-B14F-4D97-AF65-F5344CB8AC3E}">
        <p14:creationId xmlns:p14="http://schemas.microsoft.com/office/powerpoint/2010/main" val="174738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Game play</a:t>
            </a:r>
          </a:p>
        </p:txBody>
      </p:sp>
      <p:sp>
        <p:nvSpPr>
          <p:cNvPr id="3" name="Content Placeholder 2"/>
          <p:cNvSpPr>
            <a:spLocks noGrp="1"/>
          </p:cNvSpPr>
          <p:nvPr>
            <p:ph idx="1"/>
          </p:nvPr>
        </p:nvSpPr>
        <p:spPr/>
        <p:txBody>
          <a:bodyPr/>
          <a:lstStyle/>
          <a:p>
            <a:r>
              <a:rPr lang="en-GB" dirty="0"/>
              <a:t>Make sure you have an action planner</a:t>
            </a:r>
          </a:p>
          <a:p>
            <a:r>
              <a:rPr lang="en-GB" dirty="0">
                <a:solidFill>
                  <a:srgbClr val="BB1122"/>
                </a:solidFill>
              </a:rPr>
              <a:t>Read the instructions before starting</a:t>
            </a:r>
          </a:p>
          <a:p>
            <a:r>
              <a:rPr lang="en-GB" dirty="0"/>
              <a:t>Record your learnings and actions as you play</a:t>
            </a:r>
          </a:p>
          <a:p>
            <a:r>
              <a:rPr lang="en-GB" dirty="0">
                <a:solidFill>
                  <a:srgbClr val="BB1122"/>
                </a:solidFill>
              </a:rPr>
              <a:t>Play begins on the start square</a:t>
            </a:r>
          </a:p>
          <a:p>
            <a:r>
              <a:rPr lang="en-GB" dirty="0"/>
              <a:t>Use the 3-minute timer as a guide only</a:t>
            </a:r>
          </a:p>
          <a:p>
            <a:pPr marL="0" indent="0">
              <a:buNone/>
            </a:pPr>
            <a:endParaRPr lang="en-GB" dirty="0"/>
          </a:p>
        </p:txBody>
      </p:sp>
    </p:spTree>
    <p:extLst>
      <p:ext uri="{BB962C8B-B14F-4D97-AF65-F5344CB8AC3E}">
        <p14:creationId xmlns:p14="http://schemas.microsoft.com/office/powerpoint/2010/main" val="402670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cards</a:t>
            </a:r>
          </a:p>
        </p:txBody>
      </p:sp>
      <p:sp>
        <p:nvSpPr>
          <p:cNvPr id="3" name="Content Placeholder 2"/>
          <p:cNvSpPr>
            <a:spLocks noGrp="1"/>
          </p:cNvSpPr>
          <p:nvPr>
            <p:ph idx="1"/>
          </p:nvPr>
        </p:nvSpPr>
        <p:spPr>
          <a:xfrm>
            <a:off x="216131" y="1825625"/>
            <a:ext cx="11820698" cy="4351338"/>
          </a:xfrm>
        </p:spPr>
        <p:txBody>
          <a:bodyPr>
            <a:normAutofit/>
          </a:bodyPr>
          <a:lstStyle/>
          <a:p>
            <a:r>
              <a:rPr lang="en-GB" dirty="0"/>
              <a:t>Fact or fiction – Quick-fire questions</a:t>
            </a:r>
          </a:p>
          <a:p>
            <a:r>
              <a:rPr lang="en-GB" dirty="0">
                <a:solidFill>
                  <a:srgbClr val="BB1122"/>
                </a:solidFill>
              </a:rPr>
              <a:t>Resilience builders – Tips to prompt action</a:t>
            </a:r>
          </a:p>
          <a:p>
            <a:r>
              <a:rPr lang="en-GB" dirty="0"/>
              <a:t>Support a colleague – Using life experience</a:t>
            </a:r>
          </a:p>
          <a:p>
            <a:r>
              <a:rPr lang="en-GB" dirty="0">
                <a:solidFill>
                  <a:srgbClr val="BB1122"/>
                </a:solidFill>
              </a:rPr>
              <a:t>Resilience consultants – Resolve or understand a resilience aspect</a:t>
            </a:r>
          </a:p>
          <a:p>
            <a:r>
              <a:rPr lang="en-GB" dirty="0"/>
              <a:t>Pause and reflect squares – Bringing your resilience capabilities to the surface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3000" b="6167"/>
          <a:stretch/>
        </p:blipFill>
        <p:spPr>
          <a:xfrm>
            <a:off x="-1" y="-1"/>
            <a:ext cx="12192001" cy="6176963"/>
          </a:xfrm>
          <a:prstGeom prst="rect">
            <a:avLst/>
          </a:prstGeom>
        </p:spPr>
      </p:pic>
    </p:spTree>
    <p:extLst>
      <p:ext uri="{BB962C8B-B14F-4D97-AF65-F5344CB8AC3E}">
        <p14:creationId xmlns:p14="http://schemas.microsoft.com/office/powerpoint/2010/main" val="173136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93123"/>
            <a:ext cx="12192000" cy="1098045"/>
          </a:xfrm>
        </p:spPr>
        <p:txBody>
          <a:bodyPr>
            <a:normAutofit/>
          </a:bodyPr>
          <a:lstStyle/>
          <a:p>
            <a:r>
              <a:rPr lang="en-GB" dirty="0"/>
              <a:t>The Resilience Game</a:t>
            </a:r>
          </a:p>
        </p:txBody>
      </p:sp>
    </p:spTree>
    <p:extLst>
      <p:ext uri="{BB962C8B-B14F-4D97-AF65-F5344CB8AC3E}">
        <p14:creationId xmlns:p14="http://schemas.microsoft.com/office/powerpoint/2010/main" val="342451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your Action Planner</a:t>
            </a:r>
          </a:p>
        </p:txBody>
      </p:sp>
      <p:sp>
        <p:nvSpPr>
          <p:cNvPr id="3" name="Content Placeholder 2"/>
          <p:cNvSpPr>
            <a:spLocks noGrp="1"/>
          </p:cNvSpPr>
          <p:nvPr>
            <p:ph idx="1"/>
          </p:nvPr>
        </p:nvSpPr>
        <p:spPr>
          <a:xfrm>
            <a:off x="130630" y="2064470"/>
            <a:ext cx="10515600" cy="4351338"/>
          </a:xfrm>
        </p:spPr>
        <p:txBody>
          <a:bodyPr/>
          <a:lstStyle/>
          <a:p>
            <a:r>
              <a:rPr lang="en-GB" dirty="0"/>
              <a:t>A positive help to you</a:t>
            </a:r>
          </a:p>
          <a:p>
            <a:r>
              <a:rPr lang="en-GB" dirty="0">
                <a:solidFill>
                  <a:srgbClr val="BB1122"/>
                </a:solidFill>
              </a:rPr>
              <a:t>Record your learning and actions in the action planner as the game unfolds</a:t>
            </a:r>
          </a:p>
          <a:p>
            <a:r>
              <a:rPr lang="en-GB" dirty="0"/>
              <a:t>During stop and action time outs</a:t>
            </a:r>
          </a:p>
          <a:p>
            <a:r>
              <a:rPr lang="en-GB" dirty="0">
                <a:solidFill>
                  <a:srgbClr val="BB1122"/>
                </a:solidFill>
              </a:rPr>
              <a:t>The page for three actions is very important</a:t>
            </a:r>
          </a:p>
        </p:txBody>
      </p:sp>
    </p:spTree>
    <p:extLst>
      <p:ext uri="{BB962C8B-B14F-4D97-AF65-F5344CB8AC3E}">
        <p14:creationId xmlns:p14="http://schemas.microsoft.com/office/powerpoint/2010/main" val="27936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game host role</a:t>
            </a:r>
          </a:p>
        </p:txBody>
      </p:sp>
      <p:sp>
        <p:nvSpPr>
          <p:cNvPr id="3" name="Content Placeholder 2"/>
          <p:cNvSpPr>
            <a:spLocks noGrp="1"/>
          </p:cNvSpPr>
          <p:nvPr>
            <p:ph idx="1"/>
          </p:nvPr>
        </p:nvSpPr>
        <p:spPr/>
        <p:txBody>
          <a:bodyPr/>
          <a:lstStyle/>
          <a:p>
            <a:r>
              <a:rPr lang="en-GB" dirty="0"/>
              <a:t>Support you</a:t>
            </a:r>
          </a:p>
          <a:p>
            <a:r>
              <a:rPr lang="en-GB" dirty="0">
                <a:solidFill>
                  <a:srgbClr val="BB1122"/>
                </a:solidFill>
              </a:rPr>
              <a:t>On hand for questions</a:t>
            </a:r>
          </a:p>
          <a:p>
            <a:r>
              <a:rPr lang="en-GB" dirty="0"/>
              <a:t>Help everyone keep to time</a:t>
            </a:r>
          </a:p>
          <a:p>
            <a:r>
              <a:rPr lang="en-GB" dirty="0">
                <a:solidFill>
                  <a:srgbClr val="BB1122"/>
                </a:solidFill>
              </a:rPr>
              <a:t>Facilitate a debrief after play</a:t>
            </a:r>
          </a:p>
          <a:p>
            <a:r>
              <a:rPr lang="en-GB" dirty="0"/>
              <a:t>Make sure you leave with specific actions</a:t>
            </a:r>
          </a:p>
          <a:p>
            <a:r>
              <a:rPr lang="en-GB" dirty="0">
                <a:solidFill>
                  <a:srgbClr val="BB1122"/>
                </a:solidFill>
              </a:rPr>
              <a:t>Follow-up with you afterwards</a:t>
            </a:r>
          </a:p>
          <a:p>
            <a:endParaRPr lang="en-GB" dirty="0"/>
          </a:p>
        </p:txBody>
      </p:sp>
    </p:spTree>
    <p:extLst>
      <p:ext uri="{BB962C8B-B14F-4D97-AF65-F5344CB8AC3E}">
        <p14:creationId xmlns:p14="http://schemas.microsoft.com/office/powerpoint/2010/main" val="428819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8255" y="3364132"/>
            <a:ext cx="3583745" cy="1325563"/>
          </a:xfrm>
        </p:spPr>
        <p:txBody>
          <a:bodyPr/>
          <a:lstStyle/>
          <a:p>
            <a:pPr algn="ctr"/>
            <a:r>
              <a:rPr lang="en-GB" dirty="0"/>
              <a:t>Questions?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34" y="2100914"/>
            <a:ext cx="6163200" cy="3852000"/>
          </a:xfrm>
          <a:prstGeom prst="rect">
            <a:avLst/>
          </a:prstGeom>
          <a:ln>
            <a:noFill/>
          </a:ln>
          <a:effectLst>
            <a:softEdge rad="112500"/>
          </a:effectLst>
        </p:spPr>
      </p:pic>
      <p:sp>
        <p:nvSpPr>
          <p:cNvPr id="4" name="Title 1"/>
          <p:cNvSpPr txBox="1">
            <a:spLocks/>
          </p:cNvSpPr>
          <p:nvPr/>
        </p:nvSpPr>
        <p:spPr>
          <a:xfrm>
            <a:off x="130630" y="329270"/>
            <a:ext cx="8608018" cy="1735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84499"/>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During gameplay</a:t>
            </a:r>
          </a:p>
        </p:txBody>
      </p:sp>
    </p:spTree>
    <p:extLst>
      <p:ext uri="{BB962C8B-B14F-4D97-AF65-F5344CB8AC3E}">
        <p14:creationId xmlns:p14="http://schemas.microsoft.com/office/powerpoint/2010/main" val="420423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Game play</a:t>
            </a:r>
          </a:p>
        </p:txBody>
      </p:sp>
      <p:sp>
        <p:nvSpPr>
          <p:cNvPr id="5" name="Content Placeholder 4"/>
          <p:cNvSpPr>
            <a:spLocks noGrp="1"/>
          </p:cNvSpPr>
          <p:nvPr>
            <p:ph sz="quarter" idx="13"/>
          </p:nvPr>
        </p:nvSpPr>
        <p:spPr/>
        <p:txBody>
          <a:bodyPr/>
          <a:lstStyle/>
          <a:p>
            <a:r>
              <a:rPr lang="en-GB" dirty="0"/>
              <a:t>3</a:t>
            </a:r>
          </a:p>
        </p:txBody>
      </p:sp>
    </p:spTree>
    <p:extLst>
      <p:ext uri="{BB962C8B-B14F-4D97-AF65-F5344CB8AC3E}">
        <p14:creationId xmlns:p14="http://schemas.microsoft.com/office/powerpoint/2010/main" val="399379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Gameplay</a:t>
            </a:r>
          </a:p>
        </p:txBody>
      </p:sp>
      <p:pic>
        <p:nvPicPr>
          <p:cNvPr id="1026" name="Picture 2" descr="10-minu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30" y="2064470"/>
            <a:ext cx="5766740" cy="385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9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Debrief</a:t>
            </a:r>
          </a:p>
        </p:txBody>
      </p:sp>
      <p:sp>
        <p:nvSpPr>
          <p:cNvPr id="5" name="Content Placeholder 4"/>
          <p:cNvSpPr>
            <a:spLocks noGrp="1"/>
          </p:cNvSpPr>
          <p:nvPr>
            <p:ph sz="quarter" idx="13"/>
          </p:nvPr>
        </p:nvSpPr>
        <p:spPr/>
        <p:txBody>
          <a:bodyPr/>
          <a:lstStyle/>
          <a:p>
            <a:r>
              <a:rPr lang="en-GB" dirty="0"/>
              <a:t>4</a:t>
            </a:r>
          </a:p>
        </p:txBody>
      </p:sp>
    </p:spTree>
    <p:extLst>
      <p:ext uri="{BB962C8B-B14F-4D97-AF65-F5344CB8AC3E}">
        <p14:creationId xmlns:p14="http://schemas.microsoft.com/office/powerpoint/2010/main" val="311119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 Planner</a:t>
            </a:r>
          </a:p>
        </p:txBody>
      </p:sp>
      <p:sp>
        <p:nvSpPr>
          <p:cNvPr id="3" name="Content Placeholder 2"/>
          <p:cNvSpPr>
            <a:spLocks noGrp="1"/>
          </p:cNvSpPr>
          <p:nvPr>
            <p:ph idx="1"/>
          </p:nvPr>
        </p:nvSpPr>
        <p:spPr/>
        <p:txBody>
          <a:bodyPr/>
          <a:lstStyle/>
          <a:p>
            <a:pPr marL="0" indent="0">
              <a:buNone/>
            </a:pPr>
            <a:r>
              <a:rPr lang="en-GB" dirty="0"/>
              <a:t>Update your Action Planner</a:t>
            </a:r>
          </a:p>
        </p:txBody>
      </p:sp>
    </p:spTree>
    <p:extLst>
      <p:ext uri="{BB962C8B-B14F-4D97-AF65-F5344CB8AC3E}">
        <p14:creationId xmlns:p14="http://schemas.microsoft.com/office/powerpoint/2010/main" val="149110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0" y="3282750"/>
            <a:ext cx="3596640" cy="1325563"/>
          </a:xfrm>
        </p:spPr>
        <p:txBody>
          <a:bodyPr/>
          <a:lstStyle/>
          <a:p>
            <a:pPr algn="ctr"/>
            <a:r>
              <a:rPr lang="en-GB" dirty="0"/>
              <a:t>How did you get 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 y="2019532"/>
            <a:ext cx="6163200" cy="3852000"/>
          </a:xfrm>
          <a:prstGeom prst="rect">
            <a:avLst/>
          </a:prstGeom>
          <a:ln>
            <a:noFill/>
          </a:ln>
          <a:effectLst>
            <a:softEdge rad="112500"/>
          </a:effectLst>
        </p:spPr>
      </p:pic>
    </p:spTree>
    <p:extLst>
      <p:ext uri="{BB962C8B-B14F-4D97-AF65-F5344CB8AC3E}">
        <p14:creationId xmlns:p14="http://schemas.microsoft.com/office/powerpoint/2010/main" val="2272523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533" y="3150957"/>
            <a:ext cx="4073467" cy="1325563"/>
          </a:xfrm>
        </p:spPr>
        <p:txBody>
          <a:bodyPr/>
          <a:lstStyle/>
          <a:p>
            <a:pPr algn="ctr"/>
            <a:r>
              <a:rPr lang="en-GB" dirty="0"/>
              <a:t>Fact or fiction</a:t>
            </a:r>
            <a:br>
              <a:rPr lang="en-GB" dirty="0"/>
            </a:br>
            <a:r>
              <a:rPr lang="en-GB" dirty="0"/>
              <a:t>cards</a:t>
            </a:r>
          </a:p>
        </p:txBody>
      </p:sp>
      <p:graphicFrame>
        <p:nvGraphicFramePr>
          <p:cNvPr id="10" name="Table 9"/>
          <p:cNvGraphicFramePr>
            <a:graphicFrameLocks noGrp="1"/>
          </p:cNvGraphicFramePr>
          <p:nvPr>
            <p:extLst>
              <p:ext uri="{D42A27DB-BD31-4B8C-83A1-F6EECF244321}">
                <p14:modId xmlns:p14="http://schemas.microsoft.com/office/powerpoint/2010/main" val="12473356"/>
              </p:ext>
            </p:extLst>
          </p:nvPr>
        </p:nvGraphicFramePr>
        <p:xfrm>
          <a:off x="927793" y="377277"/>
          <a:ext cx="3990109" cy="5547360"/>
        </p:xfrm>
        <a:graphic>
          <a:graphicData uri="http://schemas.openxmlformats.org/drawingml/2006/table">
            <a:tbl>
              <a:tblPr firstRow="1" firstCol="1" bandRow="1" bandCol="1">
                <a:tableStyleId>{5C22544A-7EE6-4342-B048-85BDC9FD1C3A}</a:tableStyleId>
              </a:tblPr>
              <a:tblGrid>
                <a:gridCol w="1955418">
                  <a:extLst>
                    <a:ext uri="{9D8B030D-6E8A-4147-A177-3AD203B41FA5}">
                      <a16:colId xmlns:a16="http://schemas.microsoft.com/office/drawing/2014/main" val="20000"/>
                    </a:ext>
                  </a:extLst>
                </a:gridCol>
                <a:gridCol w="2034691">
                  <a:extLst>
                    <a:ext uri="{9D8B030D-6E8A-4147-A177-3AD203B41FA5}">
                      <a16:colId xmlns:a16="http://schemas.microsoft.com/office/drawing/2014/main" val="20001"/>
                    </a:ext>
                  </a:extLst>
                </a:gridCol>
              </a:tblGrid>
              <a:tr h="418579">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Fact</a:t>
                      </a:r>
                      <a:endParaRPr lang="en-GB" sz="2800" dirty="0">
                        <a:solidFill>
                          <a:srgbClr val="FFFFFF"/>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solidFill>
                      <a:srgbClr val="884499"/>
                    </a:solidFill>
                  </a:tcPr>
                </a:tc>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Fiction</a:t>
                      </a:r>
                      <a:endParaRPr lang="en-GB" sz="2800" dirty="0">
                        <a:solidFill>
                          <a:srgbClr val="FFFFFF"/>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solidFill>
                      <a:srgbClr val="BB1122"/>
                    </a:solidFill>
                  </a:tcPr>
                </a:tc>
                <a:extLst>
                  <a:ext uri="{0D108BD9-81ED-4DB2-BD59-A6C34878D82A}">
                    <a16:rowId xmlns:a16="http://schemas.microsoft.com/office/drawing/2014/main" val="10000"/>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1 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1"/>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2 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2"/>
                  </a:ext>
                </a:extLst>
              </a:tr>
              <a:tr h="151966">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3</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3"/>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4 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4"/>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5</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5"/>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6</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6"/>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7</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7"/>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8</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8"/>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9</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09"/>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10 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10"/>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11</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11"/>
                  </a:ext>
                </a:extLst>
              </a:tr>
              <a:tr h="358782">
                <a:tc>
                  <a:txBody>
                    <a:bodyPr/>
                    <a:lstStyle/>
                    <a:p>
                      <a:pPr algn="ctr">
                        <a:spcAft>
                          <a:spcPts val="300"/>
                        </a:spcAft>
                      </a:pPr>
                      <a:r>
                        <a:rPr lang="en-GB" sz="2800" dirty="0">
                          <a:effectLst/>
                          <a:latin typeface="Microsoft Sans Serif" panose="020B0604020202020204" pitchFamily="34" charset="0"/>
                          <a:cs typeface="Microsoft Sans Serif" panose="020B0604020202020204" pitchFamily="34" charset="0"/>
                        </a:rPr>
                        <a:t> 12</a:t>
                      </a:r>
                      <a:endParaRPr lang="en-GB" sz="2800" dirty="0">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884499"/>
                    </a:solidFill>
                  </a:tcPr>
                </a:tc>
                <a:tc>
                  <a:txBody>
                    <a:bodyPr/>
                    <a:lstStyle/>
                    <a:p>
                      <a:pPr algn="ctr">
                        <a:spcAft>
                          <a:spcPts val="300"/>
                        </a:spcAft>
                      </a:pPr>
                      <a:r>
                        <a:rPr lang="en-GB" sz="2800" b="1" dirty="0">
                          <a:solidFill>
                            <a:schemeClr val="bg1"/>
                          </a:solidFill>
                          <a:effectLst/>
                          <a:latin typeface="Microsoft Sans Serif" panose="020B0604020202020204" pitchFamily="34" charset="0"/>
                          <a:cs typeface="Microsoft Sans Serif" panose="020B0604020202020204" pitchFamily="34" charset="0"/>
                        </a:rPr>
                        <a:t> </a:t>
                      </a:r>
                      <a:endParaRPr lang="en-GB" sz="2800" b="1" dirty="0">
                        <a:solidFill>
                          <a:schemeClr val="bg1"/>
                        </a:solidFill>
                        <a:effectLst/>
                        <a:latin typeface="Microsoft Sans Serif" panose="020B0604020202020204" pitchFamily="34" charset="0"/>
                        <a:ea typeface="Times New Roman" panose="02020603050405020304" pitchFamily="18" charset="0"/>
                        <a:cs typeface="Microsoft Sans Serif" panose="020B0604020202020204" pitchFamily="34" charset="0"/>
                      </a:endParaRPr>
                    </a:p>
                  </a:txBody>
                  <a:tcPr marL="68580" marR="68580" marT="0" marB="0" anchor="ctr">
                    <a:solidFill>
                      <a:srgbClr val="BB112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7142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sp>
        <p:nvSpPr>
          <p:cNvPr id="3" name="Content Placeholder 2"/>
          <p:cNvSpPr>
            <a:spLocks noGrp="1"/>
          </p:cNvSpPr>
          <p:nvPr>
            <p:ph idx="1"/>
          </p:nvPr>
        </p:nvSpPr>
        <p:spPr/>
        <p:txBody>
          <a:bodyPr/>
          <a:lstStyle/>
          <a:p>
            <a:pPr lvl="0"/>
            <a:r>
              <a:rPr lang="en-GB" dirty="0"/>
              <a:t>What was your best discussion?</a:t>
            </a:r>
          </a:p>
          <a:p>
            <a:pPr lvl="0"/>
            <a:r>
              <a:rPr lang="en-GB" dirty="0">
                <a:solidFill>
                  <a:srgbClr val="BB1122"/>
                </a:solidFill>
              </a:rPr>
              <a:t>What did you learn from someone else in your group?</a:t>
            </a:r>
          </a:p>
          <a:p>
            <a:pPr lvl="0"/>
            <a:r>
              <a:rPr lang="en-GB" dirty="0"/>
              <a:t>What surprised you?</a:t>
            </a:r>
          </a:p>
          <a:p>
            <a:pPr lvl="0"/>
            <a:r>
              <a:rPr lang="en-GB" dirty="0">
                <a:solidFill>
                  <a:srgbClr val="BB1122"/>
                </a:solidFill>
              </a:rPr>
              <a:t>What reassured you?</a:t>
            </a:r>
          </a:p>
          <a:p>
            <a:pPr lvl="0"/>
            <a:r>
              <a:rPr lang="en-GB" dirty="0"/>
              <a:t>What was your most helpful learning?</a:t>
            </a:r>
          </a:p>
          <a:p>
            <a:pPr lvl="0"/>
            <a:r>
              <a:rPr lang="en-GB" dirty="0">
                <a:solidFill>
                  <a:srgbClr val="BB1122"/>
                </a:solidFill>
              </a:rPr>
              <a:t>What other thoughts, observations or questions?</a:t>
            </a:r>
          </a:p>
          <a:p>
            <a:pPr marL="0" indent="0">
              <a:buNone/>
            </a:pPr>
            <a:endParaRPr lang="en-GB" dirty="0"/>
          </a:p>
        </p:txBody>
      </p:sp>
    </p:spTree>
    <p:extLst>
      <p:ext uri="{BB962C8B-B14F-4D97-AF65-F5344CB8AC3E}">
        <p14:creationId xmlns:p14="http://schemas.microsoft.com/office/powerpoint/2010/main" val="379064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3" name="Content Placeholder 2"/>
          <p:cNvSpPr>
            <a:spLocks noGrp="1"/>
          </p:cNvSpPr>
          <p:nvPr>
            <p:ph idx="1"/>
          </p:nvPr>
        </p:nvSpPr>
        <p:spPr>
          <a:xfrm>
            <a:off x="228599" y="2064469"/>
            <a:ext cx="10620375" cy="4112493"/>
          </a:xfrm>
        </p:spPr>
        <p:txBody>
          <a:bodyPr/>
          <a:lstStyle/>
          <a:p>
            <a:r>
              <a:rPr lang="en-GB" dirty="0"/>
              <a:t>Who </a:t>
            </a:r>
          </a:p>
          <a:p>
            <a:r>
              <a:rPr lang="en-GB" dirty="0">
                <a:solidFill>
                  <a:srgbClr val="BB1122"/>
                </a:solidFill>
              </a:rPr>
              <a:t>What </a:t>
            </a:r>
          </a:p>
          <a:p>
            <a:r>
              <a:rPr lang="en-GB" dirty="0"/>
              <a:t>One thing . . . </a:t>
            </a:r>
          </a:p>
        </p:txBody>
      </p:sp>
    </p:spTree>
    <p:extLst>
      <p:ext uri="{BB962C8B-B14F-4D97-AF65-F5344CB8AC3E}">
        <p14:creationId xmlns:p14="http://schemas.microsoft.com/office/powerpoint/2010/main" val="1242974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a:xfrm>
            <a:off x="315884" y="1961600"/>
            <a:ext cx="11876116" cy="4383541"/>
          </a:xfrm>
        </p:spPr>
        <p:txBody>
          <a:bodyPr>
            <a:noAutofit/>
          </a:bodyPr>
          <a:lstStyle/>
          <a:p>
            <a:pPr marL="0" indent="0">
              <a:buNone/>
            </a:pPr>
            <a:r>
              <a:rPr lang="en-GB" sz="2400" dirty="0"/>
              <a:t>On completion of the game and debrief, players will be able to:</a:t>
            </a:r>
          </a:p>
          <a:p>
            <a:pPr marL="457200" lvl="0" indent="-457200">
              <a:buFont typeface="+mj-lt"/>
              <a:buAutoNum type="arabicPeriod"/>
            </a:pPr>
            <a:r>
              <a:rPr lang="en-GB" sz="2400" dirty="0"/>
              <a:t>Describe resilience for the individual and organisation</a:t>
            </a:r>
          </a:p>
          <a:p>
            <a:pPr marL="457200" lvl="0" indent="-457200">
              <a:buFont typeface="+mj-lt"/>
              <a:buAutoNum type="arabicPeriod"/>
            </a:pPr>
            <a:r>
              <a:rPr lang="en-GB" sz="2400" dirty="0">
                <a:solidFill>
                  <a:srgbClr val="BB1122"/>
                </a:solidFill>
              </a:rPr>
              <a:t>State at least five resilience qualities they recognise in themselves</a:t>
            </a:r>
          </a:p>
          <a:p>
            <a:pPr marL="457200" lvl="0" indent="-457200">
              <a:buFont typeface="+mj-lt"/>
              <a:buAutoNum type="arabicPeriod"/>
            </a:pPr>
            <a:r>
              <a:rPr lang="en-GB" sz="2400" dirty="0"/>
              <a:t>Recall at least four situations where they have been resilient in their professional and personal lives.</a:t>
            </a:r>
          </a:p>
          <a:p>
            <a:pPr marL="457200" lvl="0" indent="-457200">
              <a:buFont typeface="+mj-lt"/>
              <a:buAutoNum type="arabicPeriod"/>
            </a:pPr>
            <a:r>
              <a:rPr lang="en-GB" sz="2400" dirty="0">
                <a:solidFill>
                  <a:srgbClr val="BB1122"/>
                </a:solidFill>
              </a:rPr>
              <a:t>Describe three ways to help colleagues appreciate their own resilience.</a:t>
            </a:r>
          </a:p>
          <a:p>
            <a:pPr marL="457200" lvl="0" indent="-457200">
              <a:buFont typeface="+mj-lt"/>
              <a:buAutoNum type="arabicPeriod"/>
            </a:pPr>
            <a:r>
              <a:rPr lang="en-GB" sz="2400" dirty="0"/>
              <a:t>Plan a minimum of three specific actions to develop their resilience.  People managers will also have actions to help and support their people in building their resilience</a:t>
            </a:r>
          </a:p>
          <a:p>
            <a:pPr marL="457200" lvl="0" indent="-457200">
              <a:buFont typeface="+mj-lt"/>
              <a:buAutoNum type="arabicPeriod"/>
            </a:pPr>
            <a:r>
              <a:rPr lang="en-GB" sz="2400" dirty="0">
                <a:solidFill>
                  <a:srgbClr val="BB1122"/>
                </a:solidFill>
              </a:rPr>
              <a:t>Action plan to overcome at least two personal resilience challenges.</a:t>
            </a:r>
            <a:endParaRPr lang="en-GB" sz="2400" dirty="0"/>
          </a:p>
        </p:txBody>
      </p:sp>
    </p:spTree>
    <p:extLst>
      <p:ext uri="{BB962C8B-B14F-4D97-AF65-F5344CB8AC3E}">
        <p14:creationId xmlns:p14="http://schemas.microsoft.com/office/powerpoint/2010/main" val="1130389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Commitments</a:t>
            </a:r>
          </a:p>
        </p:txBody>
      </p:sp>
      <p:sp>
        <p:nvSpPr>
          <p:cNvPr id="5" name="Content Placeholder 4"/>
          <p:cNvSpPr>
            <a:spLocks noGrp="1"/>
          </p:cNvSpPr>
          <p:nvPr>
            <p:ph sz="quarter" idx="13"/>
          </p:nvPr>
        </p:nvSpPr>
        <p:spPr/>
        <p:txBody>
          <a:bodyPr/>
          <a:lstStyle/>
          <a:p>
            <a:r>
              <a:rPr lang="en-GB" dirty="0"/>
              <a:t>5</a:t>
            </a:r>
          </a:p>
        </p:txBody>
      </p:sp>
    </p:spTree>
    <p:extLst>
      <p:ext uri="{BB962C8B-B14F-4D97-AF65-F5344CB8AC3E}">
        <p14:creationId xmlns:p14="http://schemas.microsoft.com/office/powerpoint/2010/main" val="3572278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Commitments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10" y="2064470"/>
            <a:ext cx="6145530" cy="3840956"/>
          </a:xfrm>
          <a:prstGeom prst="rect">
            <a:avLst/>
          </a:prstGeom>
          <a:ln>
            <a:noFill/>
          </a:ln>
          <a:effectLst>
            <a:softEdge rad="112500"/>
          </a:effectLst>
        </p:spPr>
      </p:pic>
      <p:sp>
        <p:nvSpPr>
          <p:cNvPr id="5" name="Title 1"/>
          <p:cNvSpPr txBox="1">
            <a:spLocks/>
          </p:cNvSpPr>
          <p:nvPr/>
        </p:nvSpPr>
        <p:spPr>
          <a:xfrm>
            <a:off x="8595360" y="3322166"/>
            <a:ext cx="35966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8449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GB" dirty="0"/>
              <a:t>One specific action</a:t>
            </a:r>
          </a:p>
        </p:txBody>
      </p:sp>
    </p:spTree>
    <p:extLst>
      <p:ext uri="{BB962C8B-B14F-4D97-AF65-F5344CB8AC3E}">
        <p14:creationId xmlns:p14="http://schemas.microsoft.com/office/powerpoint/2010/main" val="592980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25" y="2825506"/>
            <a:ext cx="10515600" cy="1325563"/>
          </a:xfrm>
        </p:spPr>
        <p:txBody>
          <a:bodyPr/>
          <a:lstStyle/>
          <a:p>
            <a:pPr algn="ctr"/>
            <a:r>
              <a:rPr lang="en-GB" dirty="0"/>
              <a:t>Thank you</a:t>
            </a:r>
          </a:p>
        </p:txBody>
      </p:sp>
    </p:spTree>
    <p:extLst>
      <p:ext uri="{BB962C8B-B14F-4D97-AF65-F5344CB8AC3E}">
        <p14:creationId xmlns:p14="http://schemas.microsoft.com/office/powerpoint/2010/main" val="332791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12616" cy="1289416"/>
          </a:xfrm>
        </p:spPr>
      </p:pic>
      <p:sp>
        <p:nvSpPr>
          <p:cNvPr id="2" name="Title 1"/>
          <p:cNvSpPr>
            <a:spLocks noGrp="1"/>
          </p:cNvSpPr>
          <p:nvPr>
            <p:ph type="title"/>
          </p:nvPr>
        </p:nvSpPr>
        <p:spPr>
          <a:xfrm>
            <a:off x="1237995" y="2528161"/>
            <a:ext cx="10496730" cy="702373"/>
          </a:xfrm>
          <a:solidFill>
            <a:schemeClr val="bg1"/>
          </a:solidFill>
        </p:spPr>
        <p:txBody>
          <a:bodyPr/>
          <a:lstStyle/>
          <a:p>
            <a:r>
              <a:rPr lang="en-GB" dirty="0"/>
              <a:t>Learning is created not consumed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760" y="3128589"/>
            <a:ext cx="1983986" cy="2991893"/>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4909" y="3502576"/>
            <a:ext cx="2991895" cy="2243922"/>
          </a:xfrm>
          <a:prstGeom prst="rect">
            <a:avLst/>
          </a:prstGeom>
          <a:ln>
            <a:noFill/>
          </a:ln>
          <a:effectLst>
            <a:softEdge rad="1125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705934" y="885656"/>
            <a:ext cx="2991892" cy="7477759"/>
          </a:xfrm>
          <a:prstGeom prst="rect">
            <a:avLst/>
          </a:prstGeom>
          <a:ln>
            <a:noFill/>
          </a:ln>
          <a:effectLst>
            <a:softEdge rad="112500"/>
          </a:effectLst>
        </p:spPr>
      </p:pic>
      <p:sp>
        <p:nvSpPr>
          <p:cNvPr id="11" name="TextBox 10"/>
          <p:cNvSpPr txBox="1"/>
          <p:nvPr/>
        </p:nvSpPr>
        <p:spPr>
          <a:xfrm>
            <a:off x="219076" y="1168400"/>
            <a:ext cx="4149723" cy="1015663"/>
          </a:xfrm>
          <a:prstGeom prst="rect">
            <a:avLst/>
          </a:prstGeom>
          <a:noFill/>
          <a:ln w="57150">
            <a:solidFill>
              <a:schemeClr val="tx1"/>
            </a:solidFill>
          </a:ln>
        </p:spPr>
        <p:txBody>
          <a:bodyPr wrap="square" rtlCol="0">
            <a:spAutoFit/>
          </a:bodyPr>
          <a:lstStyle/>
          <a:p>
            <a:r>
              <a:rPr lang="en-GB" sz="2000" dirty="0">
                <a:solidFill>
                  <a:schemeClr val="bg1">
                    <a:lumMod val="50000"/>
                  </a:schemeClr>
                </a:solidFill>
                <a:latin typeface="MS Reference Sans Serif" panose="020B0604030504040204" pitchFamily="34" charset="0"/>
              </a:rPr>
              <a:t>Business skills, leadership and management development, team development and more</a:t>
            </a:r>
          </a:p>
        </p:txBody>
      </p:sp>
    </p:spTree>
    <p:extLst>
      <p:ext uri="{BB962C8B-B14F-4D97-AF65-F5344CB8AC3E}">
        <p14:creationId xmlns:p14="http://schemas.microsoft.com/office/powerpoint/2010/main" val="1571722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12616" cy="1289416"/>
          </a:xfrm>
        </p:spPr>
      </p:pic>
      <p:sp>
        <p:nvSpPr>
          <p:cNvPr id="2" name="Title 1"/>
          <p:cNvSpPr>
            <a:spLocks noGrp="1"/>
          </p:cNvSpPr>
          <p:nvPr>
            <p:ph type="title"/>
          </p:nvPr>
        </p:nvSpPr>
        <p:spPr>
          <a:xfrm rot="10800000" flipV="1">
            <a:off x="1112265" y="3127664"/>
            <a:ext cx="10496730" cy="2495896"/>
          </a:xfrm>
          <a:solidFill>
            <a:schemeClr val="bg1"/>
          </a:solidFill>
        </p:spPr>
        <p:txBody>
          <a:bodyPr>
            <a:normAutofit fontScale="90000"/>
          </a:bodyPr>
          <a:lstStyle/>
          <a:p>
            <a:pPr algn="ctr"/>
            <a:r>
              <a:rPr lang="en-GB" dirty="0">
                <a:hlinkClick r:id="rId3"/>
              </a:rPr>
              <a:t>www.robertsontraining.co.uk</a:t>
            </a:r>
            <a:br>
              <a:rPr lang="en-GB" dirty="0"/>
            </a:br>
            <a:br>
              <a:rPr lang="en-GB" dirty="0"/>
            </a:br>
            <a:r>
              <a:rPr lang="en-GB" dirty="0"/>
              <a:t>Tel: 01786 447 548</a:t>
            </a:r>
            <a:br>
              <a:rPr lang="en-GB" dirty="0"/>
            </a:br>
            <a:br>
              <a:rPr lang="en-GB" dirty="0"/>
            </a:br>
            <a:r>
              <a:rPr lang="en-GB" dirty="0"/>
              <a:t>Email: Elaine@robertsontraining.co.uk</a:t>
            </a:r>
          </a:p>
        </p:txBody>
      </p:sp>
      <p:sp>
        <p:nvSpPr>
          <p:cNvPr id="11" name="TextBox 10"/>
          <p:cNvSpPr txBox="1"/>
          <p:nvPr/>
        </p:nvSpPr>
        <p:spPr>
          <a:xfrm>
            <a:off x="219076" y="1168400"/>
            <a:ext cx="4149723" cy="1015663"/>
          </a:xfrm>
          <a:prstGeom prst="rect">
            <a:avLst/>
          </a:prstGeom>
          <a:noFill/>
          <a:ln w="57150">
            <a:solidFill>
              <a:schemeClr val="tx1"/>
            </a:solidFill>
          </a:ln>
        </p:spPr>
        <p:txBody>
          <a:bodyPr wrap="square" rtlCol="0">
            <a:spAutoFit/>
          </a:bodyPr>
          <a:lstStyle/>
          <a:p>
            <a:r>
              <a:rPr lang="en-GB" sz="2000" dirty="0">
                <a:solidFill>
                  <a:schemeClr val="bg1">
                    <a:lumMod val="50000"/>
                  </a:schemeClr>
                </a:solidFill>
                <a:latin typeface="MS Reference Sans Serif" panose="020B0604030504040204" pitchFamily="34" charset="0"/>
              </a:rPr>
              <a:t>Business skills, leadership and management development, team development and more</a:t>
            </a:r>
          </a:p>
        </p:txBody>
      </p:sp>
    </p:spTree>
    <p:extLst>
      <p:ext uri="{BB962C8B-B14F-4D97-AF65-F5344CB8AC3E}">
        <p14:creationId xmlns:p14="http://schemas.microsoft.com/office/powerpoint/2010/main" val="23898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Housekeeping</a:t>
            </a:r>
          </a:p>
        </p:txBody>
      </p:sp>
      <p:sp>
        <p:nvSpPr>
          <p:cNvPr id="3" name="Content Placeholder 2"/>
          <p:cNvSpPr>
            <a:spLocks noGrp="1"/>
          </p:cNvSpPr>
          <p:nvPr>
            <p:ph idx="1"/>
          </p:nvPr>
        </p:nvSpPr>
        <p:spPr/>
        <p:txBody>
          <a:bodyPr>
            <a:normAutofit lnSpcReduction="10000"/>
          </a:bodyPr>
          <a:lstStyle/>
          <a:p>
            <a:r>
              <a:rPr lang="en-GB" dirty="0"/>
              <a:t>Toilets</a:t>
            </a:r>
          </a:p>
          <a:p>
            <a:r>
              <a:rPr lang="en-GB" dirty="0">
                <a:solidFill>
                  <a:srgbClr val="BB1122"/>
                </a:solidFill>
              </a:rPr>
              <a:t>Breaks</a:t>
            </a:r>
          </a:p>
          <a:p>
            <a:r>
              <a:rPr lang="en-GB" dirty="0"/>
              <a:t>Timings</a:t>
            </a:r>
          </a:p>
          <a:p>
            <a:r>
              <a:rPr lang="en-GB" dirty="0">
                <a:solidFill>
                  <a:srgbClr val="BB1122"/>
                </a:solidFill>
              </a:rPr>
              <a:t>Fire alarm</a:t>
            </a:r>
          </a:p>
          <a:p>
            <a:r>
              <a:rPr lang="en-GB" dirty="0"/>
              <a:t>Smoking</a:t>
            </a:r>
          </a:p>
          <a:p>
            <a:r>
              <a:rPr lang="en-GB" dirty="0">
                <a:solidFill>
                  <a:srgbClr val="BB1122"/>
                </a:solidFill>
              </a:rPr>
              <a:t>Mobile devices</a:t>
            </a:r>
          </a:p>
          <a:p>
            <a:r>
              <a:rPr lang="en-GB" dirty="0"/>
              <a:t>Expected finish</a:t>
            </a:r>
          </a:p>
        </p:txBody>
      </p:sp>
    </p:spTree>
    <p:extLst>
      <p:ext uri="{BB962C8B-B14F-4D97-AF65-F5344CB8AC3E}">
        <p14:creationId xmlns:p14="http://schemas.microsoft.com/office/powerpoint/2010/main" val="316013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overview</a:t>
            </a:r>
          </a:p>
        </p:txBody>
      </p:sp>
      <p:sp>
        <p:nvSpPr>
          <p:cNvPr id="3" name="Content Placeholder 2"/>
          <p:cNvSpPr>
            <a:spLocks noGrp="1"/>
          </p:cNvSpPr>
          <p:nvPr>
            <p:ph idx="1"/>
          </p:nvPr>
        </p:nvSpPr>
        <p:spPr/>
        <p:txBody>
          <a:bodyPr/>
          <a:lstStyle/>
          <a:p>
            <a:pPr marL="742950" indent="-742950">
              <a:buFont typeface="+mj-lt"/>
              <a:buAutoNum type="arabicPeriod"/>
            </a:pPr>
            <a:r>
              <a:rPr lang="en-GB" dirty="0"/>
              <a:t>Resilience introduction (3 mins)</a:t>
            </a:r>
          </a:p>
          <a:p>
            <a:pPr marL="742950" indent="-742950">
              <a:buFont typeface="+mj-lt"/>
              <a:buAutoNum type="arabicPeriod"/>
            </a:pPr>
            <a:r>
              <a:rPr lang="en-GB" dirty="0">
                <a:solidFill>
                  <a:srgbClr val="BB1122"/>
                </a:solidFill>
              </a:rPr>
              <a:t>The Resilience Game introduction (2 mins)</a:t>
            </a:r>
          </a:p>
          <a:p>
            <a:pPr marL="742950" indent="-742950">
              <a:buFont typeface="+mj-lt"/>
              <a:buAutoNum type="arabicPeriod"/>
            </a:pPr>
            <a:r>
              <a:rPr lang="en-GB" dirty="0"/>
              <a:t>Game play (70 mins)</a:t>
            </a:r>
          </a:p>
          <a:p>
            <a:pPr marL="742950" indent="-742950">
              <a:buFont typeface="+mj-lt"/>
              <a:buAutoNum type="arabicPeriod"/>
            </a:pPr>
            <a:r>
              <a:rPr lang="en-GB" dirty="0">
                <a:solidFill>
                  <a:srgbClr val="BB1122"/>
                </a:solidFill>
              </a:rPr>
              <a:t>Debrief and discussion (10 mins)</a:t>
            </a:r>
          </a:p>
          <a:p>
            <a:pPr marL="742950" indent="-742950">
              <a:buFont typeface="+mj-lt"/>
              <a:buAutoNum type="arabicPeriod"/>
            </a:pPr>
            <a:r>
              <a:rPr lang="en-GB" dirty="0"/>
              <a:t>Commitment to action (5 mins)</a:t>
            </a:r>
          </a:p>
          <a:p>
            <a:endParaRPr lang="en-GB" dirty="0"/>
          </a:p>
          <a:p>
            <a:endParaRPr lang="en-GB" dirty="0"/>
          </a:p>
        </p:txBody>
      </p:sp>
    </p:spTree>
    <p:extLst>
      <p:ext uri="{BB962C8B-B14F-4D97-AF65-F5344CB8AC3E}">
        <p14:creationId xmlns:p14="http://schemas.microsoft.com/office/powerpoint/2010/main" val="286222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395D9-E4F4-40E6-A576-F55743571ECD}"/>
              </a:ext>
            </a:extLst>
          </p:cNvPr>
          <p:cNvSpPr>
            <a:spLocks noGrp="1"/>
          </p:cNvSpPr>
          <p:nvPr>
            <p:ph type="title"/>
          </p:nvPr>
        </p:nvSpPr>
        <p:spPr>
          <a:xfrm>
            <a:off x="507999" y="297838"/>
            <a:ext cx="8202367" cy="1735613"/>
          </a:xfrm>
        </p:spPr>
        <p:txBody>
          <a:bodyPr/>
          <a:lstStyle/>
          <a:p>
            <a:r>
              <a:rPr lang="en-GB" dirty="0"/>
              <a:t>Resilience</a:t>
            </a:r>
          </a:p>
        </p:txBody>
      </p:sp>
      <p:sp>
        <p:nvSpPr>
          <p:cNvPr id="4" name="Content Placeholder 3"/>
          <p:cNvSpPr>
            <a:spLocks noGrp="1"/>
          </p:cNvSpPr>
          <p:nvPr>
            <p:ph sz="quarter" idx="13"/>
          </p:nvPr>
        </p:nvSpPr>
        <p:spPr/>
        <p:txBody>
          <a:bodyPr/>
          <a:lstStyle/>
          <a:p>
            <a:r>
              <a:rPr lang="en-GB" dirty="0"/>
              <a:t>1</a:t>
            </a:r>
          </a:p>
        </p:txBody>
      </p:sp>
    </p:spTree>
    <p:extLst>
      <p:ext uri="{BB962C8B-B14F-4D97-AF65-F5344CB8AC3E}">
        <p14:creationId xmlns:p14="http://schemas.microsoft.com/office/powerpoint/2010/main" val="214710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resilience?</a:t>
            </a:r>
          </a:p>
        </p:txBody>
      </p:sp>
      <p:sp>
        <p:nvSpPr>
          <p:cNvPr id="3" name="Content Placeholder 2"/>
          <p:cNvSpPr>
            <a:spLocks noGrp="1"/>
          </p:cNvSpPr>
          <p:nvPr>
            <p:ph idx="1"/>
          </p:nvPr>
        </p:nvSpPr>
        <p:spPr/>
        <p:txBody>
          <a:bodyPr/>
          <a:lstStyle/>
          <a:p>
            <a:r>
              <a:rPr lang="en-GB" dirty="0"/>
              <a:t>The Reed and the Oak Tree fable</a:t>
            </a:r>
          </a:p>
          <a:p>
            <a:r>
              <a:rPr lang="en-GB" dirty="0"/>
              <a:t>What does resilience mean to you?</a:t>
            </a:r>
          </a:p>
        </p:txBody>
      </p:sp>
      <p:pic>
        <p:nvPicPr>
          <p:cNvPr id="4" name="Content Placeholder 8" descr="reeds_delete_delete2_18615_o.jpg"/>
          <p:cNvPicPr>
            <a:picLocks noChangeAspect="1"/>
          </p:cNvPicPr>
          <p:nvPr/>
        </p:nvPicPr>
        <p:blipFill>
          <a:blip r:embed="rId3"/>
          <a:stretch>
            <a:fillRect/>
          </a:stretch>
        </p:blipFill>
        <p:spPr>
          <a:xfrm>
            <a:off x="381557" y="3498182"/>
            <a:ext cx="1477723" cy="2217767"/>
          </a:xfrm>
          <a:prstGeom prst="rect">
            <a:avLst/>
          </a:prstGeom>
          <a:ln>
            <a:noFill/>
          </a:ln>
          <a:effectLst>
            <a:softEdge rad="112500"/>
          </a:effectLst>
        </p:spPr>
      </p:pic>
      <p:pic>
        <p:nvPicPr>
          <p:cNvPr id="5" name="Content Placeholder 9" descr="tree-clipart-41.jpg"/>
          <p:cNvPicPr>
            <a:picLocks noChangeAspect="1"/>
          </p:cNvPicPr>
          <p:nvPr/>
        </p:nvPicPr>
        <p:blipFill>
          <a:blip r:embed="rId4"/>
          <a:stretch>
            <a:fillRect/>
          </a:stretch>
        </p:blipFill>
        <p:spPr>
          <a:xfrm>
            <a:off x="5743389" y="3606155"/>
            <a:ext cx="1787659" cy="2001823"/>
          </a:xfrm>
          <a:prstGeom prst="rect">
            <a:avLst/>
          </a:prstGeom>
          <a:noFill/>
        </p:spPr>
      </p:pic>
    </p:spTree>
    <p:extLst>
      <p:ext uri="{BB962C8B-B14F-4D97-AF65-F5344CB8AC3E}">
        <p14:creationId xmlns:p14="http://schemas.microsoft.com/office/powerpoint/2010/main" val="141658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Resilience is…</a:t>
            </a:r>
          </a:p>
        </p:txBody>
      </p:sp>
      <p:sp>
        <p:nvSpPr>
          <p:cNvPr id="3" name="Content Placeholder 2"/>
          <p:cNvSpPr>
            <a:spLocks noGrp="1"/>
          </p:cNvSpPr>
          <p:nvPr>
            <p:ph idx="1"/>
          </p:nvPr>
        </p:nvSpPr>
        <p:spPr>
          <a:xfrm>
            <a:off x="335280" y="2235200"/>
            <a:ext cx="11667830" cy="3941762"/>
          </a:xfrm>
        </p:spPr>
        <p:txBody>
          <a:bodyPr>
            <a:normAutofit fontScale="92500" lnSpcReduction="10000"/>
          </a:bodyPr>
          <a:lstStyle/>
          <a:p>
            <a:r>
              <a:rPr lang="en-GB" dirty="0"/>
              <a:t>An individual’s ability to successfully cope with adversity </a:t>
            </a:r>
          </a:p>
          <a:p>
            <a:r>
              <a:rPr lang="en-GB" dirty="0">
                <a:solidFill>
                  <a:srgbClr val="BB1122"/>
                </a:solidFill>
              </a:rPr>
              <a:t>The capacity to recover quickly from difficulties; toughness </a:t>
            </a:r>
          </a:p>
          <a:p>
            <a:r>
              <a:rPr lang="en-GB" dirty="0"/>
              <a:t>The ability of a substance of object to spring back into shape; elasticity </a:t>
            </a:r>
          </a:p>
          <a:p>
            <a:r>
              <a:rPr lang="en-GB" dirty="0">
                <a:solidFill>
                  <a:srgbClr val="BB1122"/>
                </a:solidFill>
              </a:rPr>
              <a:t>A person’s ability to deal with stress and bounce back from adversity – without permanent damage or distortion </a:t>
            </a:r>
          </a:p>
          <a:p>
            <a:r>
              <a:rPr lang="en-GB" dirty="0"/>
              <a:t>Relies on different skills we can all build – we can all learn techniques to build our resilience</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59915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traits of resilience</a:t>
            </a:r>
          </a:p>
        </p:txBody>
      </p:sp>
      <p:sp>
        <p:nvSpPr>
          <p:cNvPr id="3" name="Content Placeholder 2"/>
          <p:cNvSpPr>
            <a:spLocks noGrp="1"/>
          </p:cNvSpPr>
          <p:nvPr>
            <p:ph idx="1"/>
          </p:nvPr>
        </p:nvSpPr>
        <p:spPr/>
        <p:txBody>
          <a:bodyPr/>
          <a:lstStyle/>
          <a:p>
            <a:pPr marL="0" indent="0">
              <a:buNone/>
            </a:pPr>
            <a:endParaRPr lang="en-GB" dirty="0"/>
          </a:p>
          <a:p>
            <a:endParaRPr lang="en-GB" dirty="0"/>
          </a:p>
        </p:txBody>
      </p:sp>
      <p:sp>
        <p:nvSpPr>
          <p:cNvPr id="5" name="Content Placeholder 2"/>
          <p:cNvSpPr txBox="1">
            <a:spLocks/>
          </p:cNvSpPr>
          <p:nvPr/>
        </p:nvSpPr>
        <p:spPr>
          <a:xfrm>
            <a:off x="130630" y="1978025"/>
            <a:ext cx="113755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3366BB"/>
                </a:solidFill>
                <a:latin typeface="Microsoft Sans Serif" panose="020B0604020202020204" pitchFamily="34" charset="0"/>
                <a:cs typeface="Microsoft Sans Serif" panose="020B0604020202020204" pitchFamily="34" charset="0"/>
              </a:rPr>
              <a:t>Awareness</a:t>
            </a:r>
          </a:p>
          <a:p>
            <a:pPr marL="0" indent="0">
              <a:buFont typeface="Arial" panose="020B0604020202020204" pitchFamily="34" charset="0"/>
              <a:buNone/>
            </a:pPr>
            <a:endParaRPr lang="en-GB" dirty="0"/>
          </a:p>
          <a:p>
            <a:endParaRPr lang="en-GB" dirty="0"/>
          </a:p>
        </p:txBody>
      </p:sp>
      <p:pic>
        <p:nvPicPr>
          <p:cNvPr id="6" name="Content Placeholder 8" descr="reeds_delete_delete2_18615_o.jpg"/>
          <p:cNvPicPr>
            <a:picLocks noChangeAspect="1"/>
          </p:cNvPicPr>
          <p:nvPr/>
        </p:nvPicPr>
        <p:blipFill>
          <a:blip r:embed="rId3"/>
          <a:stretch>
            <a:fillRect/>
          </a:stretch>
        </p:blipFill>
        <p:spPr>
          <a:xfrm>
            <a:off x="9427271" y="2549400"/>
            <a:ext cx="1967169" cy="2952328"/>
          </a:xfrm>
          <a:prstGeom prst="rect">
            <a:avLst/>
          </a:prstGeom>
          <a:ln>
            <a:noFill/>
          </a:ln>
          <a:effectLst>
            <a:softEdge rad="112500"/>
          </a:effectLst>
        </p:spPr>
      </p:pic>
    </p:spTree>
    <p:extLst>
      <p:ext uri="{BB962C8B-B14F-4D97-AF65-F5344CB8AC3E}">
        <p14:creationId xmlns:p14="http://schemas.microsoft.com/office/powerpoint/2010/main" val="3396716096"/>
      </p:ext>
    </p:extLst>
  </p:cSld>
  <p:clrMapOvr>
    <a:masterClrMapping/>
  </p:clrMapOvr>
</p:sld>
</file>

<file path=ppt/theme/theme1.xml><?xml version="1.0" encoding="utf-8"?>
<a:theme xmlns:a="http://schemas.openxmlformats.org/drawingml/2006/main" name="BRG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53CCD112AB954FABAF9D9673292642" ma:contentTypeVersion="13" ma:contentTypeDescription="Create a new document." ma:contentTypeScope="" ma:versionID="c9141c3da49a918a316ccba97dba05b0">
  <xsd:schema xmlns:xsd="http://www.w3.org/2001/XMLSchema" xmlns:xs="http://www.w3.org/2001/XMLSchema" xmlns:p="http://schemas.microsoft.com/office/2006/metadata/properties" xmlns:ns2="d7dba1cc-4c98-436d-8081-09e8dcadf9b7" xmlns:ns3="a27999b1-3d96-4cd4-b7be-f28ccb07de45" targetNamespace="http://schemas.microsoft.com/office/2006/metadata/properties" ma:root="true" ma:fieldsID="5da051b7b3c433a853d778450591bdf5" ns2:_="" ns3:_="">
    <xsd:import namespace="d7dba1cc-4c98-436d-8081-09e8dcadf9b7"/>
    <xsd:import namespace="a27999b1-3d96-4cd4-b7be-f28ccb07de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ba1cc-4c98-436d-8081-09e8dcadf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7999b1-3d96-4cd4-b7be-f28ccb07de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FB598B-894B-4E82-9615-2BA6B65CE7E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27999b1-3d96-4cd4-b7be-f28ccb07de45"/>
    <ds:schemaRef ds:uri="d7dba1cc-4c98-436d-8081-09e8dcadf9b7"/>
    <ds:schemaRef ds:uri="http://www.w3.org/XML/1998/namespace"/>
  </ds:schemaRefs>
</ds:datastoreItem>
</file>

<file path=customXml/itemProps2.xml><?xml version="1.0" encoding="utf-8"?>
<ds:datastoreItem xmlns:ds="http://schemas.openxmlformats.org/officeDocument/2006/customXml" ds:itemID="{9D31CAC5-F202-4A0E-8503-E7B40BE639A2}">
  <ds:schemaRefs>
    <ds:schemaRef ds:uri="http://schemas.microsoft.com/sharepoint/v3/contenttype/forms"/>
  </ds:schemaRefs>
</ds:datastoreItem>
</file>

<file path=customXml/itemProps3.xml><?xml version="1.0" encoding="utf-8"?>
<ds:datastoreItem xmlns:ds="http://schemas.openxmlformats.org/officeDocument/2006/customXml" ds:itemID="{19EA9332-5E77-4628-98DE-8D29ACE79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dba1cc-4c98-436d-8081-09e8dcadf9b7"/>
    <ds:schemaRef ds:uri="a27999b1-3d96-4cd4-b7be-f28ccb07de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1388</TotalTime>
  <Words>2810</Words>
  <Application>Microsoft Office PowerPoint</Application>
  <PresentationFormat>Widescreen</PresentationFormat>
  <Paragraphs>339</Paragraphs>
  <Slides>35</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Microsoft Sans Serif</vt:lpstr>
      <vt:lpstr>MS Reference Sans Serif</vt:lpstr>
      <vt:lpstr>Verdana</vt:lpstr>
      <vt:lpstr>BRG Template</vt:lpstr>
      <vt:lpstr>Hi there,</vt:lpstr>
      <vt:lpstr>The Resilience Game</vt:lpstr>
      <vt:lpstr>Introductions</vt:lpstr>
      <vt:lpstr>Housekeeping</vt:lpstr>
      <vt:lpstr>Session overview</vt:lpstr>
      <vt:lpstr>Resilience</vt:lpstr>
      <vt:lpstr>What is resilience?</vt:lpstr>
      <vt:lpstr>Resilience is…</vt:lpstr>
      <vt:lpstr>Key traits of resilience</vt:lpstr>
      <vt:lpstr>Key traits of resilience</vt:lpstr>
      <vt:lpstr>Why develop our resilience?</vt:lpstr>
      <vt:lpstr>Why develop our resilience?</vt:lpstr>
      <vt:lpstr>How will our organisation benefit from a resilient workforce?</vt:lpstr>
      <vt:lpstr>How will our organisation benefit from a resilient workforce?</vt:lpstr>
      <vt:lpstr>The Resilience Game introduction</vt:lpstr>
      <vt:lpstr>About the game</vt:lpstr>
      <vt:lpstr>Learning outcomes</vt:lpstr>
      <vt:lpstr>Game play</vt:lpstr>
      <vt:lpstr>The cards</vt:lpstr>
      <vt:lpstr>Using your Action Planner</vt:lpstr>
      <vt:lpstr>The game host role</vt:lpstr>
      <vt:lpstr>Questions?</vt:lpstr>
      <vt:lpstr>Game play</vt:lpstr>
      <vt:lpstr>Gameplay</vt:lpstr>
      <vt:lpstr>Debrief</vt:lpstr>
      <vt:lpstr>Action Planner</vt:lpstr>
      <vt:lpstr>How did you get on?</vt:lpstr>
      <vt:lpstr>Fact or fiction cards</vt:lpstr>
      <vt:lpstr>Discussion</vt:lpstr>
      <vt:lpstr>Learning outcomes</vt:lpstr>
      <vt:lpstr>Commitments</vt:lpstr>
      <vt:lpstr>Commitments</vt:lpstr>
      <vt:lpstr>Thank you</vt:lpstr>
      <vt:lpstr>Learning is created not consumed</vt:lpstr>
      <vt:lpstr>www.robertsontraining.co.uk  Tel: 01786 447 548  Email: Elaine@robertsontraining.co.uk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Robertson</dc:creator>
  <cp:lastModifiedBy>Derek Robertson</cp:lastModifiedBy>
  <cp:revision>108</cp:revision>
  <cp:lastPrinted>2019-05-02T13:30:41Z</cp:lastPrinted>
  <dcterms:created xsi:type="dcterms:W3CDTF">2017-05-24T14:25:53Z</dcterms:created>
  <dcterms:modified xsi:type="dcterms:W3CDTF">2022-02-22T11:43:07Z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0x010100E353CCD112AB954FABAF9D9673292642</vt:lpwstr>
  </property>
  <property fmtid="{D5CDD505-2E9C-101B-9397-08002B2CF9AE}" pid="3" name="Order">
    <vt:r8>189800</vt:r8>
  </property>
</Properties>
</file>