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88" r:id="rId5"/>
    <p:sldId id="386" r:id="rId6"/>
    <p:sldId id="377" r:id="rId7"/>
    <p:sldId id="378" r:id="rId8"/>
    <p:sldId id="379" r:id="rId9"/>
    <p:sldId id="380" r:id="rId10"/>
    <p:sldId id="392" r:id="rId11"/>
    <p:sldId id="387" r:id="rId12"/>
    <p:sldId id="382" r:id="rId13"/>
    <p:sldId id="383" r:id="rId14"/>
    <p:sldId id="391" r:id="rId15"/>
    <p:sldId id="393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BB"/>
    <a:srgbClr val="BB1122"/>
    <a:srgbClr val="884499"/>
    <a:srgbClr val="EE4422"/>
    <a:srgbClr val="CC3388"/>
    <a:srgbClr val="44BBBB"/>
    <a:srgbClr val="55A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42927" autoAdjust="0"/>
  </p:normalViewPr>
  <p:slideViewPr>
    <p:cSldViewPr snapToGrid="0">
      <p:cViewPr varScale="1">
        <p:scale>
          <a:sx n="45" d="100"/>
          <a:sy n="45" d="100"/>
        </p:scale>
        <p:origin x="3030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3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rek Robertson" userId="d85b3108-a09d-425b-87c6-0881921ae636" providerId="ADAL" clId="{64124842-DD87-41BC-973F-24841356495B}"/>
    <pc:docChg chg="modSld">
      <pc:chgData name="Derek Robertson" userId="d85b3108-a09d-425b-87c6-0881921ae636" providerId="ADAL" clId="{64124842-DD87-41BC-973F-24841356495B}" dt="2022-02-22T11:45:59.858" v="9" actId="20577"/>
      <pc:docMkLst>
        <pc:docMk/>
      </pc:docMkLst>
      <pc:sldChg chg="modNotesTx">
        <pc:chgData name="Derek Robertson" userId="d85b3108-a09d-425b-87c6-0881921ae636" providerId="ADAL" clId="{64124842-DD87-41BC-973F-24841356495B}" dt="2022-02-22T11:45:59.858" v="9" actId="20577"/>
        <pc:sldMkLst>
          <pc:docMk/>
          <pc:sldMk cId="592980326" sldId="382"/>
        </pc:sldMkLst>
      </pc:sldChg>
      <pc:sldChg chg="modSp mod">
        <pc:chgData name="Derek Robertson" userId="d85b3108-a09d-425b-87c6-0881921ae636" providerId="ADAL" clId="{64124842-DD87-41BC-973F-24841356495B}" dt="2022-02-22T11:45:38.678" v="0" actId="20577"/>
        <pc:sldMkLst>
          <pc:docMk/>
          <pc:sldMk cId="2835121819" sldId="388"/>
        </pc:sldMkLst>
        <pc:spChg chg="mod">
          <ac:chgData name="Derek Robertson" userId="d85b3108-a09d-425b-87c6-0881921ae636" providerId="ADAL" clId="{64124842-DD87-41BC-973F-24841356495B}" dt="2022-02-22T11:45:38.678" v="0" actId="20577"/>
          <ac:spMkLst>
            <pc:docMk/>
            <pc:sldMk cId="2835121819" sldId="388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9C953-077F-4446-AA82-245102517886}" type="datetimeFigureOut">
              <a:rPr lang="en-GB" smtClean="0"/>
              <a:t>22/02/2022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B6FFC-C5F7-4787-8B0D-44D60B867D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890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E6A6-BAE1-4D57-9356-F0C546B517F6}" type="datetimeFigureOut">
              <a:rPr lang="en-GB" smtClean="0"/>
              <a:t>22/02/2022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AFED6-F271-440E-BCBE-A3A68BD366F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253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AFED6-F271-440E-BCBE-A3A68BD366F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7614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players for their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 and input.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Encourage them to complete their actions and notice their results.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them know what follow-up you will be doing.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for outstanding questions.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Players complete evaluation forms (if applicable).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35F2D-F00F-4A2B-AB71-884E2A76280F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479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AFED6-F271-440E-BCBE-A3A68BD366F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2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</a:t>
            </a:r>
            <a:r>
              <a:rPr lang="en-GB" baseline="0" dirty="0"/>
              <a:t>players to make any final updates to their Action Planner. </a:t>
            </a:r>
          </a:p>
          <a:p>
            <a:r>
              <a:rPr lang="en-GB" baseline="0" dirty="0"/>
              <a:t>Allow a couple of minutes for this, giving you time to catch a breath.</a:t>
            </a:r>
          </a:p>
          <a:p>
            <a:r>
              <a:rPr lang="en-GB" baseline="0" dirty="0"/>
              <a:t>If time allows, this is a good opportunity to offer players a quick comfort break.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35F2D-F00F-4A2B-AB71-884E2A76280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365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some general questions to get some sharing. 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 of wide open questions are: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did you find it?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did you notice playing the game?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35F2D-F00F-4A2B-AB71-884E2A76280F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required confirm the answers to the Fact or Fiction cards.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35F2D-F00F-4A2B-AB71-884E2A76280F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985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Facilitate a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discussion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consolidate learning. 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following questions are examples for you.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did you learn from someone else in your group?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surprised you?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reassured you?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was your most helpful learning?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other thoughts or questions?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Players might also want to discuss their responses to some of the Resilience Builders, Support a Colleague or Resilience Consultants cards.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ok that players might disagree about a card’s content, its purpose or a solution to its question.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35F2D-F00F-4A2B-AB71-884E2A76280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801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Remind people of the Learning outcomes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Ask them to what extent they have been achieved.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35F2D-F00F-4A2B-AB71-884E2A76280F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6803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AFED6-F271-440E-BCBE-A3A68BD366F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093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players that 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true value of the game comes from implementing actions and seeing results. 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Conclude by seeking a public commitment from everyone to at least one action. 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way to do this is to: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Invite one person to share one action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they finish, ask them to choose the next person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 this until everyone has shared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option is to have everyone write one action on a sheet of paper, then share them.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role as 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 host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to make sure people’s actions are specific.  Ask people to give more detail if their action is vague such as “to be more resilient” or “to communicate better.”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35F2D-F00F-4A2B-AB71-884E2A76280F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426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84"/>
          <a:stretch/>
        </p:blipFill>
        <p:spPr>
          <a:xfrm>
            <a:off x="-1" y="6136849"/>
            <a:ext cx="12192001" cy="721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30" y="329270"/>
            <a:ext cx="8608018" cy="173520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30" y="2064470"/>
            <a:ext cx="11700000" cy="4155353"/>
          </a:xfrm>
        </p:spPr>
        <p:txBody>
          <a:bodyPr/>
          <a:lstStyle>
            <a:lvl4pPr>
              <a:defRPr>
                <a:solidFill>
                  <a:srgbClr val="44BBBB"/>
                </a:solidFill>
              </a:defRPr>
            </a:lvl4pPr>
            <a:lvl5pPr>
              <a:defRPr>
                <a:solidFill>
                  <a:srgbClr val="BB112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D5D5F2-C8B1-4668-A863-EFA2E3A4DA14}" type="datetimeFigureOut">
              <a:rPr lang="en-GB" smtClean="0"/>
              <a:t>22/02/2022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B55DD-0865-43CA-A7EA-79739B74574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78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, 5, 9 . . 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D5D5F2-C8B1-4668-A863-EFA2E3A4DA14}" type="datetimeFigureOut">
              <a:rPr lang="en-GB" smtClean="0"/>
              <a:t>22/02/2022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B55DD-0865-43CA-A7EA-79739B74574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F321813-F77F-45E9-89AA-95B01E2BDD6D}"/>
              </a:ext>
            </a:extLst>
          </p:cNvPr>
          <p:cNvSpPr/>
          <p:nvPr userDrawn="1"/>
        </p:nvSpPr>
        <p:spPr>
          <a:xfrm>
            <a:off x="5788058" y="2372257"/>
            <a:ext cx="5983139" cy="3338423"/>
          </a:xfrm>
          <a:prstGeom prst="roundRect">
            <a:avLst/>
          </a:prstGeom>
          <a:solidFill>
            <a:srgbClr val="CC3388"/>
          </a:solidFill>
          <a:ln w="76200">
            <a:solidFill>
              <a:srgbClr val="88449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209625-E62D-411B-A25C-354B65FD0A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69975" y="2754776"/>
            <a:ext cx="4219303" cy="2573383"/>
          </a:xfrm>
        </p:spPr>
        <p:txBody>
          <a:bodyPr/>
          <a:lstStyle>
            <a:lvl1pPr marL="0" indent="0" algn="ctr">
              <a:buNone/>
              <a:defRPr sz="16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38"/>
          <a:stretch/>
        </p:blipFill>
        <p:spPr>
          <a:xfrm>
            <a:off x="280315" y="2260302"/>
            <a:ext cx="4959218" cy="3562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251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85"/>
          <a:stretch/>
        </p:blipFill>
        <p:spPr>
          <a:xfrm>
            <a:off x="0" y="6136848"/>
            <a:ext cx="12192000" cy="7211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233" y="328318"/>
            <a:ext cx="8578134" cy="1735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233" y="2063932"/>
            <a:ext cx="11704320" cy="4113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473" y="161980"/>
            <a:ext cx="3048000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9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8449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rgbClr val="3366BB"/>
          </a:solidFill>
          <a:latin typeface="Microsoft Sans Serif" panose="020B0604020202020204" pitchFamily="34" charset="0"/>
          <a:ea typeface="+mn-ea"/>
          <a:cs typeface="Microsoft Sans Serif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rgbClr val="BB1122"/>
          </a:solidFill>
          <a:latin typeface="Microsoft Sans Serif" panose="020B0604020202020204" pitchFamily="34" charset="0"/>
          <a:ea typeface="+mn-ea"/>
          <a:cs typeface="Microsoft Sans Serif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55AA44"/>
          </a:solidFill>
          <a:latin typeface="Microsoft Sans Serif" panose="020B0604020202020204" pitchFamily="34" charset="0"/>
          <a:ea typeface="+mn-ea"/>
          <a:cs typeface="Microsoft Sans Serif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Sans Serif" panose="020B0604020202020204" pitchFamily="34" charset="0"/>
          <a:ea typeface="+mn-ea"/>
          <a:cs typeface="Microsoft Sans Serif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ertsontraining.co.uk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 there,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0630" y="2194560"/>
            <a:ext cx="11700000" cy="4025263"/>
          </a:xfrm>
        </p:spPr>
        <p:txBody>
          <a:bodyPr/>
          <a:lstStyle/>
          <a:p>
            <a:r>
              <a:rPr lang="en-GB" dirty="0"/>
              <a:t>These slides and notes (see notes pages) are a resource.</a:t>
            </a:r>
          </a:p>
          <a:p>
            <a:r>
              <a:rPr lang="en-GB" dirty="0">
                <a:solidFill>
                  <a:srgbClr val="BB1122"/>
                </a:solidFill>
              </a:rPr>
              <a:t>You decide if and how you can best use them</a:t>
            </a:r>
          </a:p>
          <a:p>
            <a:r>
              <a:rPr lang="en-GB" dirty="0"/>
              <a:t>Use as many or as few as you want</a:t>
            </a:r>
          </a:p>
          <a:p>
            <a:r>
              <a:rPr lang="en-GB" dirty="0">
                <a:solidFill>
                  <a:srgbClr val="BB1122"/>
                </a:solidFill>
              </a:rPr>
              <a:t>Use none if you’d prefer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121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625" y="2825506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27915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2616" cy="128941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995" y="2528161"/>
            <a:ext cx="10496730" cy="702373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Learning is created not consumed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760" y="3128589"/>
            <a:ext cx="1983986" cy="2991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4909" y="3502576"/>
            <a:ext cx="2991895" cy="2243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5934" y="885656"/>
            <a:ext cx="2991892" cy="7477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19076" y="1168400"/>
            <a:ext cx="4149723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MS Reference Sans Serif" panose="020B0604030504040204" pitchFamily="34" charset="0"/>
              </a:rPr>
              <a:t>Business skills, leadership and management development, team development and more</a:t>
            </a:r>
          </a:p>
        </p:txBody>
      </p:sp>
    </p:spTree>
    <p:extLst>
      <p:ext uri="{BB962C8B-B14F-4D97-AF65-F5344CB8AC3E}">
        <p14:creationId xmlns:p14="http://schemas.microsoft.com/office/powerpoint/2010/main" val="1571722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2616" cy="128941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112265" y="3127664"/>
            <a:ext cx="10496730" cy="24958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hlinkClick r:id="rId3"/>
              </a:rPr>
              <a:t>www.robertsontraining.co.uk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Tel: 01786 447 548</a:t>
            </a:r>
            <a:br>
              <a:rPr lang="en-GB" dirty="0"/>
            </a:br>
            <a:br>
              <a:rPr lang="en-GB" dirty="0"/>
            </a:br>
            <a:r>
              <a:rPr lang="en-GB" dirty="0"/>
              <a:t>Email: Elaine@robertsontraining.co.uk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076" y="1168400"/>
            <a:ext cx="4149723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MS Reference Sans Serif" panose="020B0604030504040204" pitchFamily="34" charset="0"/>
              </a:rPr>
              <a:t>Business skills, leadership and management development, team development and more</a:t>
            </a:r>
          </a:p>
        </p:txBody>
      </p:sp>
    </p:spTree>
    <p:extLst>
      <p:ext uri="{BB962C8B-B14F-4D97-AF65-F5344CB8AC3E}">
        <p14:creationId xmlns:p14="http://schemas.microsoft.com/office/powerpoint/2010/main" val="2389881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Debrief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199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Action Planner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Update your Action Planner</a:t>
            </a:r>
          </a:p>
        </p:txBody>
      </p:sp>
    </p:spTree>
    <p:extLst>
      <p:ext uri="{BB962C8B-B14F-4D97-AF65-F5344CB8AC3E}">
        <p14:creationId xmlns:p14="http://schemas.microsoft.com/office/powerpoint/2010/main" val="1491105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360" y="3282750"/>
            <a:ext cx="3596640" cy="1325563"/>
          </a:xfrm>
        </p:spPr>
        <p:txBody>
          <a:bodyPr/>
          <a:lstStyle/>
          <a:p>
            <a:pPr algn="ctr"/>
            <a:r>
              <a:rPr lang="en-GB" dirty="0"/>
              <a:t>How did you get on?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" y="2019532"/>
            <a:ext cx="6163200" cy="38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2523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8533" y="3150957"/>
            <a:ext cx="4073467" cy="1325563"/>
          </a:xfrm>
        </p:spPr>
        <p:txBody>
          <a:bodyPr/>
          <a:lstStyle/>
          <a:p>
            <a:pPr algn="ctr"/>
            <a:r>
              <a:rPr lang="en-GB" dirty="0"/>
              <a:t>Fact or fiction</a:t>
            </a:r>
            <a:br>
              <a:rPr lang="en-GB" dirty="0"/>
            </a:br>
            <a:r>
              <a:rPr lang="en-GB" dirty="0"/>
              <a:t>cards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3356"/>
              </p:ext>
            </p:extLst>
          </p:nvPr>
        </p:nvGraphicFramePr>
        <p:xfrm>
          <a:off x="927793" y="377277"/>
          <a:ext cx="3990109" cy="55473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55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579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800" dirty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Fact</a:t>
                      </a:r>
                      <a:endParaRPr lang="en-GB" sz="2800" dirty="0">
                        <a:solidFill>
                          <a:srgbClr val="FFFFFF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8844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800" dirty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Fiction</a:t>
                      </a:r>
                      <a:endParaRPr lang="en-GB" sz="2800" dirty="0">
                        <a:solidFill>
                          <a:srgbClr val="FFFFFF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BB11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82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800" dirty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1 </a:t>
                      </a:r>
                      <a:endParaRPr lang="en-GB" sz="28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844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800" b="1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B11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782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800" dirty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en-GB" sz="28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844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800" b="1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2 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B11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966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800" dirty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3</a:t>
                      </a:r>
                      <a:endParaRPr lang="en-GB" sz="28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844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800" b="1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B11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782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800" dirty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en-GB" sz="28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844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800" b="1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4 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B11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82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800" dirty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5</a:t>
                      </a:r>
                      <a:endParaRPr lang="en-GB" sz="28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844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800" b="1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B11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782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800" dirty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6</a:t>
                      </a:r>
                      <a:endParaRPr lang="en-GB" sz="28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844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800" b="1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B11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782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800" dirty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7</a:t>
                      </a:r>
                      <a:endParaRPr lang="en-GB" sz="28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844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800" b="1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B11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782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800" dirty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8</a:t>
                      </a:r>
                      <a:endParaRPr lang="en-GB" sz="28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844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800" b="1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B11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782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800" dirty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9</a:t>
                      </a:r>
                      <a:endParaRPr lang="en-GB" sz="28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844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800" b="1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B11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782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800" dirty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en-GB" sz="28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844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800" b="1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10 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B11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8782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800" dirty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11</a:t>
                      </a:r>
                      <a:endParaRPr lang="en-GB" sz="28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844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800" b="1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B11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8782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800" dirty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12</a:t>
                      </a:r>
                      <a:endParaRPr lang="en-GB" sz="28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844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800" b="1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B11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427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What was your best discussion?</a:t>
            </a:r>
          </a:p>
          <a:p>
            <a:pPr lvl="0"/>
            <a:r>
              <a:rPr lang="en-GB" dirty="0">
                <a:solidFill>
                  <a:srgbClr val="BB1122"/>
                </a:solidFill>
              </a:rPr>
              <a:t>What did you learn from someone else in your group?</a:t>
            </a:r>
          </a:p>
          <a:p>
            <a:pPr lvl="0"/>
            <a:r>
              <a:rPr lang="en-GB" dirty="0"/>
              <a:t>What surprised you?</a:t>
            </a:r>
          </a:p>
          <a:p>
            <a:pPr lvl="0"/>
            <a:r>
              <a:rPr lang="en-GB" dirty="0">
                <a:solidFill>
                  <a:srgbClr val="BB1122"/>
                </a:solidFill>
              </a:rPr>
              <a:t>What reassured you?</a:t>
            </a:r>
          </a:p>
          <a:p>
            <a:pPr lvl="0"/>
            <a:r>
              <a:rPr lang="en-GB" dirty="0"/>
              <a:t>What was your most helpful learning?</a:t>
            </a:r>
          </a:p>
          <a:p>
            <a:pPr lvl="0"/>
            <a:r>
              <a:rPr lang="en-GB" dirty="0">
                <a:solidFill>
                  <a:srgbClr val="BB1122"/>
                </a:solidFill>
              </a:rPr>
              <a:t>What other thoughts, observations or questions?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0643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4" y="1961600"/>
            <a:ext cx="11876116" cy="43835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On completion of the game and debrief, players will be able to: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Describe resilience for the individual and organisation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>
                <a:solidFill>
                  <a:srgbClr val="BB1122"/>
                </a:solidFill>
              </a:rPr>
              <a:t>State at least five resilience qualities they recognise in themselves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Recall at least four situations where they have been resilient in their professional and personal lives.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>
                <a:solidFill>
                  <a:srgbClr val="BB1122"/>
                </a:solidFill>
              </a:rPr>
              <a:t>Describe three ways to help colleagues appreciate their own resilience.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Plan a minimum of three specific actions to develop their resilience.  People managers will also have actions to help and support their people in building their resilience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>
                <a:solidFill>
                  <a:srgbClr val="BB1122"/>
                </a:solidFill>
              </a:rPr>
              <a:t>Action plan to overcome at least two personal resilience challenges.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30389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Commitments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72278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Commitments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" y="2064470"/>
            <a:ext cx="6145530" cy="3840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595360" y="3322166"/>
            <a:ext cx="35966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844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dirty="0"/>
              <a:t>One specific action</a:t>
            </a:r>
          </a:p>
        </p:txBody>
      </p:sp>
    </p:spTree>
    <p:extLst>
      <p:ext uri="{BB962C8B-B14F-4D97-AF65-F5344CB8AC3E}">
        <p14:creationId xmlns:p14="http://schemas.microsoft.com/office/powerpoint/2010/main" val="592980326"/>
      </p:ext>
    </p:extLst>
  </p:cSld>
  <p:clrMapOvr>
    <a:masterClrMapping/>
  </p:clrMapOvr>
</p:sld>
</file>

<file path=ppt/theme/theme1.xml><?xml version="1.0" encoding="utf-8"?>
<a:theme xmlns:a="http://schemas.openxmlformats.org/drawingml/2006/main" name="BRG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53CCD112AB954FABAF9D9673292642" ma:contentTypeVersion="13" ma:contentTypeDescription="Create a new document." ma:contentTypeScope="" ma:versionID="c9141c3da49a918a316ccba97dba05b0">
  <xsd:schema xmlns:xsd="http://www.w3.org/2001/XMLSchema" xmlns:xs="http://www.w3.org/2001/XMLSchema" xmlns:p="http://schemas.microsoft.com/office/2006/metadata/properties" xmlns:ns2="d7dba1cc-4c98-436d-8081-09e8dcadf9b7" xmlns:ns3="a27999b1-3d96-4cd4-b7be-f28ccb07de45" targetNamespace="http://schemas.microsoft.com/office/2006/metadata/properties" ma:root="true" ma:fieldsID="5da051b7b3c433a853d778450591bdf5" ns2:_="" ns3:_="">
    <xsd:import namespace="d7dba1cc-4c98-436d-8081-09e8dcadf9b7"/>
    <xsd:import namespace="a27999b1-3d96-4cd4-b7be-f28ccb07de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dba1cc-4c98-436d-8081-09e8dcadf9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999b1-3d96-4cd4-b7be-f28ccb07de4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0D26C4-24BB-4D5F-A24A-1F698B081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dba1cc-4c98-436d-8081-09e8dcadf9b7"/>
    <ds:schemaRef ds:uri="a27999b1-3d96-4cd4-b7be-f28ccb07de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31CAC5-F202-4A0E-8503-E7B40BE639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FB598B-894B-4E82-9615-2BA6B65CE7E6}">
  <ds:schemaRefs>
    <ds:schemaRef ds:uri="http://schemas.microsoft.com/office/infopath/2007/PartnerControls"/>
    <ds:schemaRef ds:uri="http://purl.org/dc/terms/"/>
    <ds:schemaRef ds:uri="a27999b1-3d96-4cd4-b7be-f28ccb07de45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d7dba1cc-4c98-436d-8081-09e8dcadf9b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1384</TotalTime>
  <Words>663</Words>
  <Application>Microsoft Office PowerPoint</Application>
  <PresentationFormat>Widescreen</PresentationFormat>
  <Paragraphs>106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Microsoft Sans Serif</vt:lpstr>
      <vt:lpstr>MS Reference Sans Serif</vt:lpstr>
      <vt:lpstr>Verdana</vt:lpstr>
      <vt:lpstr>BRG Template</vt:lpstr>
      <vt:lpstr>Hi there,</vt:lpstr>
      <vt:lpstr>Debrief</vt:lpstr>
      <vt:lpstr>Action Planner</vt:lpstr>
      <vt:lpstr>How did you get on?</vt:lpstr>
      <vt:lpstr>Fact or fiction cards</vt:lpstr>
      <vt:lpstr>Discussion</vt:lpstr>
      <vt:lpstr>Learning outcomes</vt:lpstr>
      <vt:lpstr>Commitments</vt:lpstr>
      <vt:lpstr>Commitments</vt:lpstr>
      <vt:lpstr>Thank you</vt:lpstr>
      <vt:lpstr>Learning is created not consumed</vt:lpstr>
      <vt:lpstr>www.robertsontraining.co.uk  Tel: 01786 447 548  Email: Elaine@robertsontraining.co.uk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 Robertson</dc:creator>
  <cp:lastModifiedBy>Derek Robertson</cp:lastModifiedBy>
  <cp:revision>108</cp:revision>
  <cp:lastPrinted>2019-05-02T13:30:41Z</cp:lastPrinted>
  <dcterms:created xsi:type="dcterms:W3CDTF">2017-05-24T14:25:53Z</dcterms:created>
  <dcterms:modified xsi:type="dcterms:W3CDTF">2022-02-22T11:46:21Z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0x010100E353CCD112AB954FABAF9D9673292642</vt:lpwstr>
  </property>
  <property fmtid="{D5CDD505-2E9C-101B-9397-08002B2CF9AE}" pid="3" name="Order">
    <vt:r8>189800</vt:r8>
  </property>
</Properties>
</file>